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1773" r:id="rId5"/>
    <p:sldId id="1724" r:id="rId6"/>
    <p:sldId id="1774" r:id="rId7"/>
    <p:sldId id="1769" r:id="rId8"/>
    <p:sldId id="1775" r:id="rId9"/>
    <p:sldId id="1776" r:id="rId10"/>
    <p:sldId id="1777" r:id="rId11"/>
    <p:sldId id="1778" r:id="rId12"/>
    <p:sldId id="1780" r:id="rId13"/>
    <p:sldId id="1802" r:id="rId14"/>
    <p:sldId id="1781" r:id="rId15"/>
    <p:sldId id="1782" r:id="rId16"/>
    <p:sldId id="1803" r:id="rId17"/>
    <p:sldId id="1783" r:id="rId18"/>
    <p:sldId id="1786" r:id="rId19"/>
    <p:sldId id="1784" r:id="rId20"/>
    <p:sldId id="1787" r:id="rId21"/>
    <p:sldId id="1785" r:id="rId22"/>
    <p:sldId id="1791" r:id="rId23"/>
    <p:sldId id="1818" r:id="rId24"/>
    <p:sldId id="1788" r:id="rId25"/>
    <p:sldId id="1789" r:id="rId26"/>
    <p:sldId id="1790" r:id="rId27"/>
    <p:sldId id="1792" r:id="rId28"/>
    <p:sldId id="1793" r:id="rId29"/>
    <p:sldId id="1794" r:id="rId30"/>
    <p:sldId id="1795" r:id="rId31"/>
    <p:sldId id="1796" r:id="rId32"/>
    <p:sldId id="1797" r:id="rId33"/>
    <p:sldId id="1798" r:id="rId34"/>
    <p:sldId id="1806" r:id="rId35"/>
    <p:sldId id="1800" r:id="rId36"/>
    <p:sldId id="1801" r:id="rId37"/>
    <p:sldId id="1804" r:id="rId38"/>
    <p:sldId id="1805" r:id="rId39"/>
    <p:sldId id="1807" r:id="rId40"/>
    <p:sldId id="1808" r:id="rId41"/>
    <p:sldId id="1809" r:id="rId42"/>
    <p:sldId id="1810" r:id="rId43"/>
    <p:sldId id="1811" r:id="rId44"/>
    <p:sldId id="1812" r:id="rId45"/>
    <p:sldId id="1813" r:id="rId46"/>
    <p:sldId id="1814" r:id="rId47"/>
    <p:sldId id="1815" r:id="rId48"/>
    <p:sldId id="1816" r:id="rId49"/>
    <p:sldId id="1817" r:id="rId50"/>
    <p:sldId id="1692"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C6CFF-C619-4347-BED2-ED7B7B362AB8}" v="3" dt="2022-11-04T11:05:19.06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0" d="100"/>
          <a:sy n="90" d="100"/>
        </p:scale>
        <p:origin x="1194" y="6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47C6CFF-C619-4347-BED2-ED7B7B362AB8}"/>
    <pc:docChg chg="custSel addSld modSld modMainMaster">
      <pc:chgData name="Yoel Kortick" userId="167978f5-7f40-4909-85d5-d4149554ad4e" providerId="ADAL" clId="{F47C6CFF-C619-4347-BED2-ED7B7B362AB8}" dt="2022-11-04T13:12:11.308" v="534" actId="20577"/>
      <pc:docMkLst>
        <pc:docMk/>
      </pc:docMkLst>
      <pc:sldChg chg="addSp modSp mod">
        <pc:chgData name="Yoel Kortick" userId="167978f5-7f40-4909-85d5-d4149554ad4e" providerId="ADAL" clId="{F47C6CFF-C619-4347-BED2-ED7B7B362AB8}" dt="2022-11-04T11:04:31.735" v="35" actId="208"/>
        <pc:sldMkLst>
          <pc:docMk/>
          <pc:sldMk cId="2272806076" sldId="1780"/>
        </pc:sldMkLst>
        <pc:spChg chg="add mod">
          <ac:chgData name="Yoel Kortick" userId="167978f5-7f40-4909-85d5-d4149554ad4e" providerId="ADAL" clId="{F47C6CFF-C619-4347-BED2-ED7B7B362AB8}" dt="2022-11-04T11:04:31.735" v="35" actId="208"/>
          <ac:spMkLst>
            <pc:docMk/>
            <pc:sldMk cId="2272806076" sldId="1780"/>
            <ac:spMk id="2" creationId="{3E195DCC-8A84-38B7-CAA9-90C587259AAC}"/>
          </ac:spMkLst>
        </pc:spChg>
      </pc:sldChg>
      <pc:sldChg chg="addSp modSp mod">
        <pc:chgData name="Yoel Kortick" userId="167978f5-7f40-4909-85d5-d4149554ad4e" providerId="ADAL" clId="{F47C6CFF-C619-4347-BED2-ED7B7B362AB8}" dt="2022-11-04T11:04:50.766" v="48" actId="20577"/>
        <pc:sldMkLst>
          <pc:docMk/>
          <pc:sldMk cId="3216482009" sldId="1782"/>
        </pc:sldMkLst>
        <pc:spChg chg="add mod">
          <ac:chgData name="Yoel Kortick" userId="167978f5-7f40-4909-85d5-d4149554ad4e" providerId="ADAL" clId="{F47C6CFF-C619-4347-BED2-ED7B7B362AB8}" dt="2022-11-04T11:04:50.766" v="48" actId="20577"/>
          <ac:spMkLst>
            <pc:docMk/>
            <pc:sldMk cId="3216482009" sldId="1782"/>
            <ac:spMk id="2" creationId="{113C4E7F-C533-3C13-F224-9ABA724D2754}"/>
          </ac:spMkLst>
        </pc:spChg>
      </pc:sldChg>
      <pc:sldChg chg="modSp mod">
        <pc:chgData name="Yoel Kortick" userId="167978f5-7f40-4909-85d5-d4149554ad4e" providerId="ADAL" clId="{F47C6CFF-C619-4347-BED2-ED7B7B362AB8}" dt="2022-11-04T12:14:31.606" v="533" actId="20577"/>
        <pc:sldMkLst>
          <pc:docMk/>
          <pc:sldMk cId="3334509825" sldId="1783"/>
        </pc:sldMkLst>
        <pc:spChg chg="mod">
          <ac:chgData name="Yoel Kortick" userId="167978f5-7f40-4909-85d5-d4149554ad4e" providerId="ADAL" clId="{F47C6CFF-C619-4347-BED2-ED7B7B362AB8}" dt="2022-11-04T12:14:31.606" v="533" actId="20577"/>
          <ac:spMkLst>
            <pc:docMk/>
            <pc:sldMk cId="3334509825" sldId="1783"/>
            <ac:spMk id="13" creationId="{5D00024B-B923-4872-821A-487819A491B1}"/>
          </ac:spMkLst>
        </pc:spChg>
      </pc:sldChg>
      <pc:sldChg chg="addSp modSp mod">
        <pc:chgData name="Yoel Kortick" userId="167978f5-7f40-4909-85d5-d4149554ad4e" providerId="ADAL" clId="{F47C6CFF-C619-4347-BED2-ED7B7B362AB8}" dt="2022-11-04T11:06:49.013" v="177" actId="255"/>
        <pc:sldMkLst>
          <pc:docMk/>
          <pc:sldMk cId="533276448" sldId="1784"/>
        </pc:sldMkLst>
        <pc:spChg chg="add mod">
          <ac:chgData name="Yoel Kortick" userId="167978f5-7f40-4909-85d5-d4149554ad4e" providerId="ADAL" clId="{F47C6CFF-C619-4347-BED2-ED7B7B362AB8}" dt="2022-11-04T11:06:49.013" v="177" actId="255"/>
          <ac:spMkLst>
            <pc:docMk/>
            <pc:sldMk cId="533276448" sldId="1784"/>
            <ac:spMk id="2" creationId="{ADD69483-A00D-745A-2F10-C1B1A78C202B}"/>
          </ac:spMkLst>
        </pc:spChg>
        <pc:spChg chg="mod">
          <ac:chgData name="Yoel Kortick" userId="167978f5-7f40-4909-85d5-d4149554ad4e" providerId="ADAL" clId="{F47C6CFF-C619-4347-BED2-ED7B7B362AB8}" dt="2022-11-04T11:05:50.453" v="134" actId="1036"/>
          <ac:spMkLst>
            <pc:docMk/>
            <pc:sldMk cId="533276448" sldId="1784"/>
            <ac:spMk id="8" creationId="{8AB94889-899B-4183-B443-3EDBB5078D63}"/>
          </ac:spMkLst>
        </pc:spChg>
        <pc:spChg chg="mod">
          <ac:chgData name="Yoel Kortick" userId="167978f5-7f40-4909-85d5-d4149554ad4e" providerId="ADAL" clId="{F47C6CFF-C619-4347-BED2-ED7B7B362AB8}" dt="2022-11-04T11:05:50.453" v="134" actId="1036"/>
          <ac:spMkLst>
            <pc:docMk/>
            <pc:sldMk cId="533276448" sldId="1784"/>
            <ac:spMk id="9" creationId="{19E31083-8C3A-4B2B-8229-2F1B027602BD}"/>
          </ac:spMkLst>
        </pc:spChg>
        <pc:spChg chg="mod">
          <ac:chgData name="Yoel Kortick" userId="167978f5-7f40-4909-85d5-d4149554ad4e" providerId="ADAL" clId="{F47C6CFF-C619-4347-BED2-ED7B7B362AB8}" dt="2022-11-04T11:05:50.453" v="134" actId="1036"/>
          <ac:spMkLst>
            <pc:docMk/>
            <pc:sldMk cId="533276448" sldId="1784"/>
            <ac:spMk id="10" creationId="{DF44F724-E783-41B0-82C1-F6D607F88EC9}"/>
          </ac:spMkLst>
        </pc:spChg>
        <pc:spChg chg="mod">
          <ac:chgData name="Yoel Kortick" userId="167978f5-7f40-4909-85d5-d4149554ad4e" providerId="ADAL" clId="{F47C6CFF-C619-4347-BED2-ED7B7B362AB8}" dt="2022-11-04T11:05:50.453" v="134" actId="1036"/>
          <ac:spMkLst>
            <pc:docMk/>
            <pc:sldMk cId="533276448" sldId="1784"/>
            <ac:spMk id="11" creationId="{88B9F09A-D798-4E28-B472-EF3E9806B64F}"/>
          </ac:spMkLst>
        </pc:spChg>
        <pc:spChg chg="mod">
          <ac:chgData name="Yoel Kortick" userId="167978f5-7f40-4909-85d5-d4149554ad4e" providerId="ADAL" clId="{F47C6CFF-C619-4347-BED2-ED7B7B362AB8}" dt="2022-11-04T11:05:50.453" v="134" actId="1036"/>
          <ac:spMkLst>
            <pc:docMk/>
            <pc:sldMk cId="533276448" sldId="1784"/>
            <ac:spMk id="13" creationId="{CFC9B15D-024D-440B-855D-FBB9A898386C}"/>
          </ac:spMkLst>
        </pc:spChg>
        <pc:picChg chg="mod">
          <ac:chgData name="Yoel Kortick" userId="167978f5-7f40-4909-85d5-d4149554ad4e" providerId="ADAL" clId="{F47C6CFF-C619-4347-BED2-ED7B7B362AB8}" dt="2022-11-04T11:05:50.453" v="134" actId="1036"/>
          <ac:picMkLst>
            <pc:docMk/>
            <pc:sldMk cId="533276448" sldId="1784"/>
            <ac:picMk id="7" creationId="{4A4E5E12-9DC0-4945-BE41-D700DD6294BD}"/>
          </ac:picMkLst>
        </pc:picChg>
        <pc:cxnChg chg="mod">
          <ac:chgData name="Yoel Kortick" userId="167978f5-7f40-4909-85d5-d4149554ad4e" providerId="ADAL" clId="{F47C6CFF-C619-4347-BED2-ED7B7B362AB8}" dt="2022-11-04T11:05:50.453" v="134" actId="1036"/>
          <ac:cxnSpMkLst>
            <pc:docMk/>
            <pc:sldMk cId="533276448" sldId="1784"/>
            <ac:cxnSpMk id="12" creationId="{5B7A8066-B123-4D99-8376-0E2447731D66}"/>
          </ac:cxnSpMkLst>
        </pc:cxnChg>
        <pc:cxnChg chg="mod">
          <ac:chgData name="Yoel Kortick" userId="167978f5-7f40-4909-85d5-d4149554ad4e" providerId="ADAL" clId="{F47C6CFF-C619-4347-BED2-ED7B7B362AB8}" dt="2022-11-04T11:05:50.453" v="134" actId="1036"/>
          <ac:cxnSpMkLst>
            <pc:docMk/>
            <pc:sldMk cId="533276448" sldId="1784"/>
            <ac:cxnSpMk id="14" creationId="{A4697F6A-CCA9-4D32-A98D-6F77A338409D}"/>
          </ac:cxnSpMkLst>
        </pc:cxnChg>
      </pc:sldChg>
      <pc:sldChg chg="modSp mod">
        <pc:chgData name="Yoel Kortick" userId="167978f5-7f40-4909-85d5-d4149554ad4e" providerId="ADAL" clId="{F47C6CFF-C619-4347-BED2-ED7B7B362AB8}" dt="2022-11-04T11:08:31.517" v="214" actId="20577"/>
        <pc:sldMkLst>
          <pc:docMk/>
          <pc:sldMk cId="1760194035" sldId="1787"/>
        </pc:sldMkLst>
        <pc:spChg chg="mod">
          <ac:chgData name="Yoel Kortick" userId="167978f5-7f40-4909-85d5-d4149554ad4e" providerId="ADAL" clId="{F47C6CFF-C619-4347-BED2-ED7B7B362AB8}" dt="2022-11-04T11:08:31.517" v="214" actId="20577"/>
          <ac:spMkLst>
            <pc:docMk/>
            <pc:sldMk cId="1760194035" sldId="1787"/>
            <ac:spMk id="4" creationId="{2490F34D-A7E2-4EA9-8B1A-78371A1F1CD1}"/>
          </ac:spMkLst>
        </pc:spChg>
      </pc:sldChg>
      <pc:sldChg chg="modSp mod">
        <pc:chgData name="Yoel Kortick" userId="167978f5-7f40-4909-85d5-d4149554ad4e" providerId="ADAL" clId="{F47C6CFF-C619-4347-BED2-ED7B7B362AB8}" dt="2022-11-04T11:14:00.735" v="532"/>
        <pc:sldMkLst>
          <pc:docMk/>
          <pc:sldMk cId="3584240054" sldId="1788"/>
        </pc:sldMkLst>
        <pc:spChg chg="mod">
          <ac:chgData name="Yoel Kortick" userId="167978f5-7f40-4909-85d5-d4149554ad4e" providerId="ADAL" clId="{F47C6CFF-C619-4347-BED2-ED7B7B362AB8}" dt="2022-11-04T11:14:00.735" v="532"/>
          <ac:spMkLst>
            <pc:docMk/>
            <pc:sldMk cId="3584240054" sldId="1788"/>
            <ac:spMk id="4" creationId="{2490F34D-A7E2-4EA9-8B1A-78371A1F1CD1}"/>
          </ac:spMkLst>
        </pc:spChg>
      </pc:sldChg>
      <pc:sldChg chg="delSp modSp mod">
        <pc:chgData name="Yoel Kortick" userId="167978f5-7f40-4909-85d5-d4149554ad4e" providerId="ADAL" clId="{F47C6CFF-C619-4347-BED2-ED7B7B362AB8}" dt="2022-11-04T11:11:44.222" v="419" actId="20577"/>
        <pc:sldMkLst>
          <pc:docMk/>
          <pc:sldMk cId="2401038069" sldId="1791"/>
        </pc:sldMkLst>
        <pc:spChg chg="mod">
          <ac:chgData name="Yoel Kortick" userId="167978f5-7f40-4909-85d5-d4149554ad4e" providerId="ADAL" clId="{F47C6CFF-C619-4347-BED2-ED7B7B362AB8}" dt="2022-11-04T11:11:44.222" v="419" actId="20577"/>
          <ac:spMkLst>
            <pc:docMk/>
            <pc:sldMk cId="2401038069" sldId="1791"/>
            <ac:spMk id="4" creationId="{2490F34D-A7E2-4EA9-8B1A-78371A1F1CD1}"/>
          </ac:spMkLst>
        </pc:spChg>
        <pc:spChg chg="del">
          <ac:chgData name="Yoel Kortick" userId="167978f5-7f40-4909-85d5-d4149554ad4e" providerId="ADAL" clId="{F47C6CFF-C619-4347-BED2-ED7B7B362AB8}" dt="2022-11-04T11:08:18.658" v="199" actId="478"/>
          <ac:spMkLst>
            <pc:docMk/>
            <pc:sldMk cId="2401038069" sldId="1791"/>
            <ac:spMk id="6" creationId="{A8CBCD24-EEBC-4F3E-8833-482A17ABAE48}"/>
          </ac:spMkLst>
        </pc:spChg>
        <pc:spChg chg="del">
          <ac:chgData name="Yoel Kortick" userId="167978f5-7f40-4909-85d5-d4149554ad4e" providerId="ADAL" clId="{F47C6CFF-C619-4347-BED2-ED7B7B362AB8}" dt="2022-11-04T11:08:18.658" v="199" actId="478"/>
          <ac:spMkLst>
            <pc:docMk/>
            <pc:sldMk cId="2401038069" sldId="1791"/>
            <ac:spMk id="7" creationId="{02F8B448-A952-4DAC-8545-66AD027B76CA}"/>
          </ac:spMkLst>
        </pc:spChg>
        <pc:spChg chg="del">
          <ac:chgData name="Yoel Kortick" userId="167978f5-7f40-4909-85d5-d4149554ad4e" providerId="ADAL" clId="{F47C6CFF-C619-4347-BED2-ED7B7B362AB8}" dt="2022-11-04T11:08:18.658" v="199" actId="478"/>
          <ac:spMkLst>
            <pc:docMk/>
            <pc:sldMk cId="2401038069" sldId="1791"/>
            <ac:spMk id="10" creationId="{85258CBD-A1E2-498F-BD6B-95C4C5E291FF}"/>
          </ac:spMkLst>
        </pc:spChg>
        <pc:picChg chg="del">
          <ac:chgData name="Yoel Kortick" userId="167978f5-7f40-4909-85d5-d4149554ad4e" providerId="ADAL" clId="{F47C6CFF-C619-4347-BED2-ED7B7B362AB8}" dt="2022-11-04T11:08:13.537" v="198" actId="478"/>
          <ac:picMkLst>
            <pc:docMk/>
            <pc:sldMk cId="2401038069" sldId="1791"/>
            <ac:picMk id="9" creationId="{DEEE31C1-22FD-4973-A030-8D0CF10FB4BC}"/>
          </ac:picMkLst>
        </pc:picChg>
      </pc:sldChg>
      <pc:sldChg chg="modSp mod">
        <pc:chgData name="Yoel Kortick" userId="167978f5-7f40-4909-85d5-d4149554ad4e" providerId="ADAL" clId="{F47C6CFF-C619-4347-BED2-ED7B7B362AB8}" dt="2022-11-04T13:12:11.308" v="534" actId="20577"/>
        <pc:sldMkLst>
          <pc:docMk/>
          <pc:sldMk cId="3946509736" sldId="1806"/>
        </pc:sldMkLst>
        <pc:spChg chg="mod">
          <ac:chgData name="Yoel Kortick" userId="167978f5-7f40-4909-85d5-d4149554ad4e" providerId="ADAL" clId="{F47C6CFF-C619-4347-BED2-ED7B7B362AB8}" dt="2022-11-04T13:12:11.308" v="534" actId="20577"/>
          <ac:spMkLst>
            <pc:docMk/>
            <pc:sldMk cId="3946509736" sldId="1806"/>
            <ac:spMk id="4" creationId="{2490F34D-A7E2-4EA9-8B1A-78371A1F1CD1}"/>
          </ac:spMkLst>
        </pc:spChg>
      </pc:sldChg>
      <pc:sldChg chg="addSp delSp modSp add mod">
        <pc:chgData name="Yoel Kortick" userId="167978f5-7f40-4909-85d5-d4149554ad4e" providerId="ADAL" clId="{F47C6CFF-C619-4347-BED2-ED7B7B362AB8}" dt="2022-11-04T11:10:23.644" v="263" actId="1035"/>
        <pc:sldMkLst>
          <pc:docMk/>
          <pc:sldMk cId="318725409" sldId="1818"/>
        </pc:sldMkLst>
        <pc:spChg chg="del">
          <ac:chgData name="Yoel Kortick" userId="167978f5-7f40-4909-85d5-d4149554ad4e" providerId="ADAL" clId="{F47C6CFF-C619-4347-BED2-ED7B7B362AB8}" dt="2022-11-04T11:10:16.947" v="256" actId="478"/>
          <ac:spMkLst>
            <pc:docMk/>
            <pc:sldMk cId="318725409" sldId="1818"/>
            <ac:spMk id="4" creationId="{2490F34D-A7E2-4EA9-8B1A-78371A1F1CD1}"/>
          </ac:spMkLst>
        </pc:spChg>
        <pc:spChg chg="add del mod">
          <ac:chgData name="Yoel Kortick" userId="167978f5-7f40-4909-85d5-d4149554ad4e" providerId="ADAL" clId="{F47C6CFF-C619-4347-BED2-ED7B7B362AB8}" dt="2022-11-04T11:10:17.783" v="257" actId="478"/>
          <ac:spMkLst>
            <pc:docMk/>
            <pc:sldMk cId="318725409" sldId="1818"/>
            <ac:spMk id="5" creationId="{21E3D977-604B-2ADF-697D-4ED806E311E6}"/>
          </ac:spMkLst>
        </pc:spChg>
        <pc:spChg chg="mod">
          <ac:chgData name="Yoel Kortick" userId="167978f5-7f40-4909-85d5-d4149554ad4e" providerId="ADAL" clId="{F47C6CFF-C619-4347-BED2-ED7B7B362AB8}" dt="2022-11-04T11:10:23.644" v="263" actId="1035"/>
          <ac:spMkLst>
            <pc:docMk/>
            <pc:sldMk cId="318725409" sldId="1818"/>
            <ac:spMk id="6" creationId="{A8CBCD24-EEBC-4F3E-8833-482A17ABAE48}"/>
          </ac:spMkLst>
        </pc:spChg>
        <pc:spChg chg="mod">
          <ac:chgData name="Yoel Kortick" userId="167978f5-7f40-4909-85d5-d4149554ad4e" providerId="ADAL" clId="{F47C6CFF-C619-4347-BED2-ED7B7B362AB8}" dt="2022-11-04T11:10:23.644" v="263" actId="1035"/>
          <ac:spMkLst>
            <pc:docMk/>
            <pc:sldMk cId="318725409" sldId="1818"/>
            <ac:spMk id="7" creationId="{02F8B448-A952-4DAC-8545-66AD027B76CA}"/>
          </ac:spMkLst>
        </pc:spChg>
        <pc:spChg chg="mod">
          <ac:chgData name="Yoel Kortick" userId="167978f5-7f40-4909-85d5-d4149554ad4e" providerId="ADAL" clId="{F47C6CFF-C619-4347-BED2-ED7B7B362AB8}" dt="2022-11-04T11:10:23.644" v="263" actId="1035"/>
          <ac:spMkLst>
            <pc:docMk/>
            <pc:sldMk cId="318725409" sldId="1818"/>
            <ac:spMk id="10" creationId="{85258CBD-A1E2-498F-BD6B-95C4C5E291FF}"/>
          </ac:spMkLst>
        </pc:spChg>
        <pc:picChg chg="mod">
          <ac:chgData name="Yoel Kortick" userId="167978f5-7f40-4909-85d5-d4149554ad4e" providerId="ADAL" clId="{F47C6CFF-C619-4347-BED2-ED7B7B362AB8}" dt="2022-11-04T11:10:23.644" v="263" actId="1035"/>
          <ac:picMkLst>
            <pc:docMk/>
            <pc:sldMk cId="318725409" sldId="1818"/>
            <ac:picMk id="9" creationId="{DEEE31C1-22FD-4973-A030-8D0CF10FB4BC}"/>
          </ac:picMkLst>
        </pc:picChg>
      </pc:sldChg>
      <pc:sldMasterChg chg="modSp mod">
        <pc:chgData name="Yoel Kortick" userId="167978f5-7f40-4909-85d5-d4149554ad4e" providerId="ADAL" clId="{F47C6CFF-C619-4347-BED2-ED7B7B362AB8}" dt="2022-11-04T10:58:29.539" v="1" actId="20577"/>
        <pc:sldMasterMkLst>
          <pc:docMk/>
          <pc:sldMasterMk cId="2149381290" sldId="2147483648"/>
        </pc:sldMasterMkLst>
        <pc:spChg chg="mod">
          <ac:chgData name="Yoel Kortick" userId="167978f5-7f40-4909-85d5-d4149554ad4e" providerId="ADAL" clId="{F47C6CFF-C619-4347-BED2-ED7B7B362AB8}" dt="2022-11-04T10:58:29.539" v="1"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11/4/2022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2022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p:txBody>
          <a:bodyPr/>
          <a:lstStyle/>
          <a:p>
            <a:r>
              <a:rPr lang="en-US" dirty="0"/>
              <a:t>Alma Reading Room Functionality</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1B944F-5EC7-4C21-B4F7-6C8D5BFE6B87}"/>
              </a:ext>
            </a:extLst>
          </p:cNvPr>
          <p:cNvPicPr>
            <a:picLocks noChangeAspect="1"/>
          </p:cNvPicPr>
          <p:nvPr/>
        </p:nvPicPr>
        <p:blipFill>
          <a:blip r:embed="rId2"/>
          <a:stretch>
            <a:fillRect/>
          </a:stretch>
        </p:blipFill>
        <p:spPr>
          <a:xfrm>
            <a:off x="2286000" y="1471612"/>
            <a:ext cx="4572000" cy="220027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a:t>
            </a:r>
            <a:r>
              <a:rPr lang="en-US" sz="2800" dirty="0"/>
              <a:t>The Thomas J. Safransky Reading Room</a:t>
            </a:r>
            <a:endParaRPr lang="en-US" dirty="0"/>
          </a:p>
        </p:txBody>
      </p:sp>
      <p:sp>
        <p:nvSpPr>
          <p:cNvPr id="5" name="TextBox 4">
            <a:extLst>
              <a:ext uri="{FF2B5EF4-FFF2-40B4-BE49-F238E27FC236}">
                <a16:creationId xmlns:a16="http://schemas.microsoft.com/office/drawing/2014/main" id="{01D62A03-F079-4033-BDDB-FFF5A25A7327}"/>
              </a:ext>
            </a:extLst>
          </p:cNvPr>
          <p:cNvSpPr txBox="1"/>
          <p:nvPr/>
        </p:nvSpPr>
        <p:spPr>
          <a:xfrm>
            <a:off x="4961443" y="1835857"/>
            <a:ext cx="2664296" cy="646331"/>
          </a:xfrm>
          <a:prstGeom prst="rect">
            <a:avLst/>
          </a:prstGeom>
          <a:solidFill>
            <a:schemeClr val="bg1"/>
          </a:solidFill>
          <a:ln>
            <a:solidFill>
              <a:schemeClr val="tx1"/>
            </a:solidFill>
          </a:ln>
        </p:spPr>
        <p:txBody>
          <a:bodyPr wrap="square" rtlCol="0">
            <a:spAutoFit/>
          </a:bodyPr>
          <a:lstStyle/>
          <a:p>
            <a:r>
              <a:rPr lang="en-US" dirty="0"/>
              <a:t>The Reading Room needs to have a hold shelf</a:t>
            </a:r>
          </a:p>
        </p:txBody>
      </p:sp>
      <p:cxnSp>
        <p:nvCxnSpPr>
          <p:cNvPr id="7" name="Straight Arrow Connector 6">
            <a:extLst>
              <a:ext uri="{FF2B5EF4-FFF2-40B4-BE49-F238E27FC236}">
                <a16:creationId xmlns:a16="http://schemas.microsoft.com/office/drawing/2014/main" id="{9A3F8E56-2EB1-458F-A975-88C8181F27EF}"/>
              </a:ext>
            </a:extLst>
          </p:cNvPr>
          <p:cNvCxnSpPr>
            <a:cxnSpLocks/>
          </p:cNvCxnSpPr>
          <p:nvPr/>
        </p:nvCxnSpPr>
        <p:spPr>
          <a:xfrm flipH="1">
            <a:off x="4025339" y="2051881"/>
            <a:ext cx="9361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E1E4D0A-E6A1-4D88-B4C2-3CE9F917BE9F}"/>
              </a:ext>
            </a:extLst>
          </p:cNvPr>
          <p:cNvSpPr/>
          <p:nvPr/>
        </p:nvSpPr>
        <p:spPr>
          <a:xfrm>
            <a:off x="2555776" y="1870991"/>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516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98B573-20BC-48EA-BA50-A935F493D1F4}"/>
              </a:ext>
            </a:extLst>
          </p:cNvPr>
          <p:cNvPicPr>
            <a:picLocks noChangeAspect="1"/>
          </p:cNvPicPr>
          <p:nvPr/>
        </p:nvPicPr>
        <p:blipFill>
          <a:blip r:embed="rId2"/>
          <a:stretch>
            <a:fillRect/>
          </a:stretch>
        </p:blipFill>
        <p:spPr>
          <a:xfrm>
            <a:off x="0" y="1990854"/>
            <a:ext cx="9144000" cy="257175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The Thomas J. Safransky Reading Room</a:t>
            </a:r>
          </a:p>
        </p:txBody>
      </p:sp>
      <p:sp>
        <p:nvSpPr>
          <p:cNvPr id="10" name="Rectangle 9">
            <a:extLst>
              <a:ext uri="{FF2B5EF4-FFF2-40B4-BE49-F238E27FC236}">
                <a16:creationId xmlns:a16="http://schemas.microsoft.com/office/drawing/2014/main" id="{98585B11-E407-41E9-B88C-B34E4EEE9B3F}"/>
              </a:ext>
            </a:extLst>
          </p:cNvPr>
          <p:cNvSpPr/>
          <p:nvPr/>
        </p:nvSpPr>
        <p:spPr>
          <a:xfrm>
            <a:off x="1547664" y="4172303"/>
            <a:ext cx="2016224" cy="316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BC2AC2-680D-46E4-9AE7-C1050B4B0FCE}"/>
              </a:ext>
            </a:extLst>
          </p:cNvPr>
          <p:cNvSpPr/>
          <p:nvPr/>
        </p:nvSpPr>
        <p:spPr>
          <a:xfrm>
            <a:off x="1201189" y="2540040"/>
            <a:ext cx="121057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a:extLst>
              <a:ext uri="{FF2B5EF4-FFF2-40B4-BE49-F238E27FC236}">
                <a16:creationId xmlns:a16="http://schemas.microsoft.com/office/drawing/2014/main" id="{5D00024B-B923-4872-821A-487819A491B1}"/>
              </a:ext>
            </a:extLst>
          </p:cNvPr>
          <p:cNvSpPr>
            <a:spLocks noGrp="1"/>
          </p:cNvSpPr>
          <p:nvPr>
            <p:ph idx="1"/>
          </p:nvPr>
        </p:nvSpPr>
        <p:spPr>
          <a:xfrm>
            <a:off x="395536" y="771551"/>
            <a:ext cx="8424936" cy="1219159"/>
          </a:xfrm>
        </p:spPr>
        <p:txBody>
          <a:bodyPr>
            <a:normAutofit/>
          </a:bodyPr>
          <a:lstStyle/>
          <a:p>
            <a:r>
              <a:rPr lang="en-US" sz="2000" dirty="0"/>
              <a:t>The Thomas J. Safransky Reading Room includes one location of type closed and the location name is “Thomas J. Safransky Collection”</a:t>
            </a:r>
          </a:p>
        </p:txBody>
      </p:sp>
    </p:spTree>
    <p:extLst>
      <p:ext uri="{BB962C8B-B14F-4D97-AF65-F5344CB8AC3E}">
        <p14:creationId xmlns:p14="http://schemas.microsoft.com/office/powerpoint/2010/main" val="240625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0B0161-87FB-4CD7-95B6-8B6224989D76}"/>
              </a:ext>
            </a:extLst>
          </p:cNvPr>
          <p:cNvPicPr>
            <a:picLocks noChangeAspect="1"/>
          </p:cNvPicPr>
          <p:nvPr/>
        </p:nvPicPr>
        <p:blipFill>
          <a:blip r:embed="rId2"/>
          <a:stretch>
            <a:fillRect/>
          </a:stretch>
        </p:blipFill>
        <p:spPr>
          <a:xfrm>
            <a:off x="690113" y="648010"/>
            <a:ext cx="7722000" cy="400457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a:t>
            </a:r>
            <a:r>
              <a:rPr lang="en-US" sz="2800" dirty="0"/>
              <a:t>General Reading Room</a:t>
            </a:r>
            <a:endParaRPr lang="en-US" dirty="0"/>
          </a:p>
        </p:txBody>
      </p:sp>
      <p:sp>
        <p:nvSpPr>
          <p:cNvPr id="10" name="Rectangle 9">
            <a:extLst>
              <a:ext uri="{FF2B5EF4-FFF2-40B4-BE49-F238E27FC236}">
                <a16:creationId xmlns:a16="http://schemas.microsoft.com/office/drawing/2014/main" id="{98585B11-E407-41E9-B88C-B34E4EEE9B3F}"/>
              </a:ext>
            </a:extLst>
          </p:cNvPr>
          <p:cNvSpPr/>
          <p:nvPr/>
        </p:nvSpPr>
        <p:spPr>
          <a:xfrm>
            <a:off x="827584" y="2288107"/>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1D62A03-F079-4033-BDDB-FFF5A25A7327}"/>
              </a:ext>
            </a:extLst>
          </p:cNvPr>
          <p:cNvSpPr txBox="1"/>
          <p:nvPr/>
        </p:nvSpPr>
        <p:spPr>
          <a:xfrm>
            <a:off x="3203848" y="2211710"/>
            <a:ext cx="2664296" cy="646331"/>
          </a:xfrm>
          <a:prstGeom prst="rect">
            <a:avLst/>
          </a:prstGeom>
          <a:solidFill>
            <a:schemeClr val="bg1"/>
          </a:solidFill>
          <a:ln>
            <a:solidFill>
              <a:schemeClr val="tx1"/>
            </a:solidFill>
          </a:ln>
        </p:spPr>
        <p:txBody>
          <a:bodyPr wrap="square" rtlCol="0">
            <a:spAutoFit/>
          </a:bodyPr>
          <a:lstStyle/>
          <a:p>
            <a:r>
              <a:rPr lang="en-US" dirty="0"/>
              <a:t>This means it will function as a reading room</a:t>
            </a:r>
          </a:p>
        </p:txBody>
      </p:sp>
      <p:cxnSp>
        <p:nvCxnSpPr>
          <p:cNvPr id="7" name="Straight Arrow Connector 6">
            <a:extLst>
              <a:ext uri="{FF2B5EF4-FFF2-40B4-BE49-F238E27FC236}">
                <a16:creationId xmlns:a16="http://schemas.microsoft.com/office/drawing/2014/main" id="{9A3F8E56-2EB1-458F-A975-88C8181F27EF}"/>
              </a:ext>
            </a:extLst>
          </p:cNvPr>
          <p:cNvCxnSpPr>
            <a:cxnSpLocks/>
          </p:cNvCxnSpPr>
          <p:nvPr/>
        </p:nvCxnSpPr>
        <p:spPr>
          <a:xfrm flipH="1">
            <a:off x="2267744" y="2427734"/>
            <a:ext cx="9361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6BC2AC2-680D-46E4-9AE7-C1050B4B0FCE}"/>
              </a:ext>
            </a:extLst>
          </p:cNvPr>
          <p:cNvSpPr/>
          <p:nvPr/>
        </p:nvSpPr>
        <p:spPr>
          <a:xfrm>
            <a:off x="1403648" y="1707654"/>
            <a:ext cx="26642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E1E4D0A-E6A1-4D88-B4C2-3CE9F917BE9F}"/>
              </a:ext>
            </a:extLst>
          </p:cNvPr>
          <p:cNvSpPr/>
          <p:nvPr/>
        </p:nvSpPr>
        <p:spPr>
          <a:xfrm>
            <a:off x="710698" y="1109415"/>
            <a:ext cx="98098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13C4E7F-C533-3C13-F224-9ABA724D2754}"/>
              </a:ext>
            </a:extLst>
          </p:cNvPr>
          <p:cNvSpPr txBox="1"/>
          <p:nvPr/>
        </p:nvSpPr>
        <p:spPr>
          <a:xfrm>
            <a:off x="6156176" y="1275606"/>
            <a:ext cx="2736304" cy="646331"/>
          </a:xfrm>
          <a:prstGeom prst="rect">
            <a:avLst/>
          </a:prstGeom>
          <a:solidFill>
            <a:srgbClr val="FFFF00"/>
          </a:solidFill>
          <a:ln>
            <a:solidFill>
              <a:schemeClr val="accent1"/>
            </a:solidFill>
          </a:ln>
        </p:spPr>
        <p:txBody>
          <a:bodyPr wrap="square" rtlCol="0">
            <a:spAutoFit/>
          </a:bodyPr>
          <a:lstStyle/>
          <a:p>
            <a:r>
              <a:rPr lang="en-US" dirty="0"/>
              <a:t>Now we will look at </a:t>
            </a:r>
            <a:r>
              <a:rPr lang="en-US" sz="1800" dirty="0"/>
              <a:t>The General Reading Room</a:t>
            </a:r>
            <a:endParaRPr lang="en-IL" dirty="0"/>
          </a:p>
        </p:txBody>
      </p:sp>
    </p:spTree>
    <p:extLst>
      <p:ext uri="{BB962C8B-B14F-4D97-AF65-F5344CB8AC3E}">
        <p14:creationId xmlns:p14="http://schemas.microsoft.com/office/powerpoint/2010/main" val="321648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a:t>
            </a:r>
            <a:r>
              <a:rPr lang="en-US" sz="2800" dirty="0"/>
              <a:t>General Reading Room</a:t>
            </a:r>
            <a:endParaRPr lang="en-US" dirty="0"/>
          </a:p>
        </p:txBody>
      </p:sp>
      <p:pic>
        <p:nvPicPr>
          <p:cNvPr id="4" name="Picture 3">
            <a:extLst>
              <a:ext uri="{FF2B5EF4-FFF2-40B4-BE49-F238E27FC236}">
                <a16:creationId xmlns:a16="http://schemas.microsoft.com/office/drawing/2014/main" id="{18F00BD8-2347-48A2-967E-E50A7733DB66}"/>
              </a:ext>
            </a:extLst>
          </p:cNvPr>
          <p:cNvPicPr>
            <a:picLocks noChangeAspect="1"/>
          </p:cNvPicPr>
          <p:nvPr/>
        </p:nvPicPr>
        <p:blipFill>
          <a:blip r:embed="rId2"/>
          <a:stretch>
            <a:fillRect/>
          </a:stretch>
        </p:blipFill>
        <p:spPr>
          <a:xfrm>
            <a:off x="2447925" y="1481137"/>
            <a:ext cx="4248150" cy="2181225"/>
          </a:xfrm>
          <a:prstGeom prst="rect">
            <a:avLst/>
          </a:prstGeom>
          <a:ln>
            <a:solidFill>
              <a:schemeClr val="tx1"/>
            </a:solidFill>
          </a:ln>
        </p:spPr>
      </p:pic>
      <p:sp>
        <p:nvSpPr>
          <p:cNvPr id="13" name="TextBox 12">
            <a:extLst>
              <a:ext uri="{FF2B5EF4-FFF2-40B4-BE49-F238E27FC236}">
                <a16:creationId xmlns:a16="http://schemas.microsoft.com/office/drawing/2014/main" id="{3BE38827-845F-40F0-B397-6F423BE2F110}"/>
              </a:ext>
            </a:extLst>
          </p:cNvPr>
          <p:cNvSpPr txBox="1"/>
          <p:nvPr/>
        </p:nvSpPr>
        <p:spPr>
          <a:xfrm>
            <a:off x="4982709" y="1814591"/>
            <a:ext cx="2664296" cy="646331"/>
          </a:xfrm>
          <a:prstGeom prst="rect">
            <a:avLst/>
          </a:prstGeom>
          <a:solidFill>
            <a:schemeClr val="bg1"/>
          </a:solidFill>
          <a:ln>
            <a:solidFill>
              <a:schemeClr val="tx1"/>
            </a:solidFill>
          </a:ln>
        </p:spPr>
        <p:txBody>
          <a:bodyPr wrap="square" rtlCol="0">
            <a:spAutoFit/>
          </a:bodyPr>
          <a:lstStyle/>
          <a:p>
            <a:r>
              <a:rPr lang="en-US" dirty="0"/>
              <a:t>The Reading Room needs to have a hold shelf</a:t>
            </a:r>
          </a:p>
        </p:txBody>
      </p:sp>
      <p:cxnSp>
        <p:nvCxnSpPr>
          <p:cNvPr id="14" name="Straight Arrow Connector 13">
            <a:extLst>
              <a:ext uri="{FF2B5EF4-FFF2-40B4-BE49-F238E27FC236}">
                <a16:creationId xmlns:a16="http://schemas.microsoft.com/office/drawing/2014/main" id="{5E392482-DA09-4F44-B70C-0849E3042408}"/>
              </a:ext>
            </a:extLst>
          </p:cNvPr>
          <p:cNvCxnSpPr>
            <a:cxnSpLocks/>
          </p:cNvCxnSpPr>
          <p:nvPr/>
        </p:nvCxnSpPr>
        <p:spPr>
          <a:xfrm flipH="1">
            <a:off x="4046605" y="2030615"/>
            <a:ext cx="9361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5F63B9B-0D79-47D4-A8F4-372E2F66F19D}"/>
              </a:ext>
            </a:extLst>
          </p:cNvPr>
          <p:cNvSpPr/>
          <p:nvPr/>
        </p:nvSpPr>
        <p:spPr>
          <a:xfrm>
            <a:off x="2577042" y="1849725"/>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898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4738CE-AA3E-4F93-BB5F-921A7E7AE75A}"/>
              </a:ext>
            </a:extLst>
          </p:cNvPr>
          <p:cNvPicPr>
            <a:picLocks noChangeAspect="1"/>
          </p:cNvPicPr>
          <p:nvPr/>
        </p:nvPicPr>
        <p:blipFill>
          <a:blip r:embed="rId2"/>
          <a:stretch>
            <a:fillRect/>
          </a:stretch>
        </p:blipFill>
        <p:spPr>
          <a:xfrm>
            <a:off x="661637" y="1424916"/>
            <a:ext cx="7942811" cy="323506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General Reading Room</a:t>
            </a:r>
          </a:p>
        </p:txBody>
      </p:sp>
      <p:sp>
        <p:nvSpPr>
          <p:cNvPr id="10" name="Rectangle 9">
            <a:extLst>
              <a:ext uri="{FF2B5EF4-FFF2-40B4-BE49-F238E27FC236}">
                <a16:creationId xmlns:a16="http://schemas.microsoft.com/office/drawing/2014/main" id="{98585B11-E407-41E9-B88C-B34E4EEE9B3F}"/>
              </a:ext>
            </a:extLst>
          </p:cNvPr>
          <p:cNvSpPr/>
          <p:nvPr/>
        </p:nvSpPr>
        <p:spPr>
          <a:xfrm>
            <a:off x="827584" y="3651870"/>
            <a:ext cx="4608512" cy="316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BC2AC2-680D-46E4-9AE7-C1050B4B0FCE}"/>
              </a:ext>
            </a:extLst>
          </p:cNvPr>
          <p:cNvSpPr/>
          <p:nvPr/>
        </p:nvSpPr>
        <p:spPr>
          <a:xfrm>
            <a:off x="1653991" y="1878593"/>
            <a:ext cx="111780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a:extLst>
              <a:ext uri="{FF2B5EF4-FFF2-40B4-BE49-F238E27FC236}">
                <a16:creationId xmlns:a16="http://schemas.microsoft.com/office/drawing/2014/main" id="{5D00024B-B923-4872-821A-487819A491B1}"/>
              </a:ext>
            </a:extLst>
          </p:cNvPr>
          <p:cNvSpPr>
            <a:spLocks noGrp="1"/>
          </p:cNvSpPr>
          <p:nvPr>
            <p:ph idx="1"/>
          </p:nvPr>
        </p:nvSpPr>
        <p:spPr>
          <a:xfrm>
            <a:off x="395536" y="699542"/>
            <a:ext cx="8424936" cy="1219159"/>
          </a:xfrm>
        </p:spPr>
        <p:txBody>
          <a:bodyPr>
            <a:normAutofit/>
          </a:bodyPr>
          <a:lstStyle/>
          <a:p>
            <a:r>
              <a:rPr lang="en-US" sz="2000" dirty="0"/>
              <a:t>The General Reading Room includes four locations and one (Location “Reference”) is of type closed</a:t>
            </a:r>
          </a:p>
        </p:txBody>
      </p:sp>
    </p:spTree>
    <p:extLst>
      <p:ext uri="{BB962C8B-B14F-4D97-AF65-F5344CB8AC3E}">
        <p14:creationId xmlns:p14="http://schemas.microsoft.com/office/powerpoint/2010/main" val="333450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The location which is attributed to the first reading room desk is part of the fulfillment unit called “The Thomas J. Safransky Collection Location” </a:t>
            </a:r>
          </a:p>
          <a:p>
            <a:pPr marL="285750" indent="-285750">
              <a:buFont typeface="Arial" panose="020B0604020202020204" pitchFamily="34" charset="0"/>
              <a:buChar char="•"/>
            </a:pPr>
            <a:r>
              <a:rPr lang="en-US" sz="2400" dirty="0"/>
              <a:t>The location could also be part of a fulfillment unit with several locations.</a:t>
            </a:r>
          </a:p>
        </p:txBody>
      </p:sp>
    </p:spTree>
    <p:extLst>
      <p:ext uri="{BB962C8B-B14F-4D97-AF65-F5344CB8AC3E}">
        <p14:creationId xmlns:p14="http://schemas.microsoft.com/office/powerpoint/2010/main" val="304926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pic>
        <p:nvPicPr>
          <p:cNvPr id="7" name="Picture 6">
            <a:extLst>
              <a:ext uri="{FF2B5EF4-FFF2-40B4-BE49-F238E27FC236}">
                <a16:creationId xmlns:a16="http://schemas.microsoft.com/office/drawing/2014/main" id="{4A4E5E12-9DC0-4945-BE41-D700DD6294BD}"/>
              </a:ext>
            </a:extLst>
          </p:cNvPr>
          <p:cNvPicPr>
            <a:picLocks noChangeAspect="1"/>
          </p:cNvPicPr>
          <p:nvPr/>
        </p:nvPicPr>
        <p:blipFill>
          <a:blip r:embed="rId2"/>
          <a:stretch>
            <a:fillRect/>
          </a:stretch>
        </p:blipFill>
        <p:spPr>
          <a:xfrm>
            <a:off x="0" y="1989468"/>
            <a:ext cx="9144000" cy="1945843"/>
          </a:xfrm>
          <a:prstGeom prst="rect">
            <a:avLst/>
          </a:prstGeom>
          <a:ln>
            <a:solidFill>
              <a:schemeClr val="tx1"/>
            </a:solidFill>
          </a:ln>
        </p:spPr>
      </p:pic>
      <p:sp>
        <p:nvSpPr>
          <p:cNvPr id="8" name="Rectangle 7">
            <a:extLst>
              <a:ext uri="{FF2B5EF4-FFF2-40B4-BE49-F238E27FC236}">
                <a16:creationId xmlns:a16="http://schemas.microsoft.com/office/drawing/2014/main" id="{8AB94889-899B-4183-B443-3EDBB5078D63}"/>
              </a:ext>
            </a:extLst>
          </p:cNvPr>
          <p:cNvSpPr/>
          <p:nvPr/>
        </p:nvSpPr>
        <p:spPr>
          <a:xfrm>
            <a:off x="1187624" y="2458334"/>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E31083-8C3A-4B2B-8229-2F1B027602BD}"/>
              </a:ext>
            </a:extLst>
          </p:cNvPr>
          <p:cNvSpPr/>
          <p:nvPr/>
        </p:nvSpPr>
        <p:spPr>
          <a:xfrm>
            <a:off x="971600" y="3610462"/>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44F724-E783-41B0-82C1-F6D607F88EC9}"/>
              </a:ext>
            </a:extLst>
          </p:cNvPr>
          <p:cNvSpPr/>
          <p:nvPr/>
        </p:nvSpPr>
        <p:spPr>
          <a:xfrm>
            <a:off x="7596336" y="2890382"/>
            <a:ext cx="15476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B9F09A-D798-4E28-B472-EF3E9806B64F}"/>
              </a:ext>
            </a:extLst>
          </p:cNvPr>
          <p:cNvSpPr txBox="1"/>
          <p:nvPr/>
        </p:nvSpPr>
        <p:spPr>
          <a:xfrm>
            <a:off x="5705872" y="4249844"/>
            <a:ext cx="2664296" cy="369332"/>
          </a:xfrm>
          <a:prstGeom prst="rect">
            <a:avLst/>
          </a:prstGeom>
          <a:solidFill>
            <a:schemeClr val="bg1"/>
          </a:solidFill>
          <a:ln>
            <a:solidFill>
              <a:schemeClr val="tx1"/>
            </a:solidFill>
          </a:ln>
        </p:spPr>
        <p:txBody>
          <a:bodyPr wrap="square" rtlCol="0">
            <a:spAutoFit/>
          </a:bodyPr>
          <a:lstStyle/>
          <a:p>
            <a:r>
              <a:rPr lang="en-US" dirty="0"/>
              <a:t>This is the fulfillment unit</a:t>
            </a:r>
          </a:p>
        </p:txBody>
      </p:sp>
      <p:cxnSp>
        <p:nvCxnSpPr>
          <p:cNvPr id="12" name="Straight Arrow Connector 11">
            <a:extLst>
              <a:ext uri="{FF2B5EF4-FFF2-40B4-BE49-F238E27FC236}">
                <a16:creationId xmlns:a16="http://schemas.microsoft.com/office/drawing/2014/main" id="{5B7A8066-B123-4D99-8376-0E2447731D66}"/>
              </a:ext>
            </a:extLst>
          </p:cNvPr>
          <p:cNvCxnSpPr>
            <a:cxnSpLocks/>
            <a:stCxn id="11" idx="0"/>
          </p:cNvCxnSpPr>
          <p:nvPr/>
        </p:nvCxnSpPr>
        <p:spPr>
          <a:xfrm flipV="1">
            <a:off x="7038020" y="3250422"/>
            <a:ext cx="707836" cy="999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C9B15D-024D-440B-855D-FBB9A898386C}"/>
              </a:ext>
            </a:extLst>
          </p:cNvPr>
          <p:cNvSpPr txBox="1"/>
          <p:nvPr/>
        </p:nvSpPr>
        <p:spPr>
          <a:xfrm>
            <a:off x="1928530" y="4362658"/>
            <a:ext cx="2664296" cy="369332"/>
          </a:xfrm>
          <a:prstGeom prst="rect">
            <a:avLst/>
          </a:prstGeom>
          <a:solidFill>
            <a:schemeClr val="bg1"/>
          </a:solidFill>
          <a:ln>
            <a:solidFill>
              <a:schemeClr val="tx1"/>
            </a:solidFill>
          </a:ln>
        </p:spPr>
        <p:txBody>
          <a:bodyPr wrap="square" rtlCol="0">
            <a:spAutoFit/>
          </a:bodyPr>
          <a:lstStyle/>
          <a:p>
            <a:r>
              <a:rPr lang="en-US" dirty="0"/>
              <a:t>This is the “location”</a:t>
            </a:r>
          </a:p>
        </p:txBody>
      </p:sp>
      <p:cxnSp>
        <p:nvCxnSpPr>
          <p:cNvPr id="14" name="Straight Arrow Connector 13">
            <a:extLst>
              <a:ext uri="{FF2B5EF4-FFF2-40B4-BE49-F238E27FC236}">
                <a16:creationId xmlns:a16="http://schemas.microsoft.com/office/drawing/2014/main" id="{A4697F6A-CCA9-4D32-A98D-6F77A338409D}"/>
              </a:ext>
            </a:extLst>
          </p:cNvPr>
          <p:cNvCxnSpPr>
            <a:cxnSpLocks/>
          </p:cNvCxnSpPr>
          <p:nvPr/>
        </p:nvCxnSpPr>
        <p:spPr>
          <a:xfrm flipH="1" flipV="1">
            <a:off x="1799692" y="3935311"/>
            <a:ext cx="252028" cy="4273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3">
            <a:extLst>
              <a:ext uri="{FF2B5EF4-FFF2-40B4-BE49-F238E27FC236}">
                <a16:creationId xmlns:a16="http://schemas.microsoft.com/office/drawing/2014/main" id="{ADD69483-A00D-745A-2F10-C1B1A78C202B}"/>
              </a:ext>
            </a:extLst>
          </p:cNvPr>
          <p:cNvSpPr>
            <a:spLocks noGrp="1"/>
          </p:cNvSpPr>
          <p:nvPr>
            <p:ph idx="1"/>
          </p:nvPr>
        </p:nvSpPr>
        <p:spPr>
          <a:xfrm>
            <a:off x="395536" y="771551"/>
            <a:ext cx="8424936" cy="3888432"/>
          </a:xfrm>
        </p:spPr>
        <p:txBody>
          <a:bodyPr>
            <a:normAutofit/>
          </a:bodyPr>
          <a:lstStyle/>
          <a:p>
            <a:pPr marL="285750" indent="-285750">
              <a:buFont typeface="Arial" panose="020B0604020202020204" pitchFamily="34" charset="0"/>
              <a:buChar char="•"/>
            </a:pPr>
            <a:r>
              <a:rPr lang="en-US" sz="2200" dirty="0"/>
              <a:t>The fulfillment units are accessed at “Configuration &gt; Configuring for Institution&gt; Fulfillment &gt; Physical Fulfillment &gt; Fulfillment Units” .</a:t>
            </a:r>
          </a:p>
        </p:txBody>
      </p:sp>
    </p:spTree>
    <p:extLst>
      <p:ext uri="{BB962C8B-B14F-4D97-AF65-F5344CB8AC3E}">
        <p14:creationId xmlns:p14="http://schemas.microsoft.com/office/powerpoint/2010/main" val="53327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r>
              <a:rPr lang="en-US" sz="2400" dirty="0"/>
              <a:t>A fulfillment unit rule exists for loan (see next slide)</a:t>
            </a:r>
          </a:p>
          <a:p>
            <a:pPr marL="285750" indent="-285750"/>
            <a:r>
              <a:rPr lang="en-US" dirty="0"/>
              <a:t>The rule </a:t>
            </a:r>
            <a:r>
              <a:rPr lang="en-US" sz="2400" dirty="0"/>
              <a:t>states “If the location is “Main Library - Thomas J. Safransky Collection” then use the Terms of use (TOU) “One week loan”</a:t>
            </a:r>
          </a:p>
        </p:txBody>
      </p:sp>
    </p:spTree>
    <p:extLst>
      <p:ext uri="{BB962C8B-B14F-4D97-AF65-F5344CB8AC3E}">
        <p14:creationId xmlns:p14="http://schemas.microsoft.com/office/powerpoint/2010/main" val="176019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pic>
        <p:nvPicPr>
          <p:cNvPr id="5" name="Picture 4">
            <a:extLst>
              <a:ext uri="{FF2B5EF4-FFF2-40B4-BE49-F238E27FC236}">
                <a16:creationId xmlns:a16="http://schemas.microsoft.com/office/drawing/2014/main" id="{DAB3351B-EB71-4A4E-AE26-E700A8FC7C20}"/>
              </a:ext>
            </a:extLst>
          </p:cNvPr>
          <p:cNvPicPr>
            <a:picLocks noChangeAspect="1"/>
          </p:cNvPicPr>
          <p:nvPr/>
        </p:nvPicPr>
        <p:blipFill>
          <a:blip r:embed="rId2"/>
          <a:stretch>
            <a:fillRect/>
          </a:stretch>
        </p:blipFill>
        <p:spPr>
          <a:xfrm>
            <a:off x="36004" y="777537"/>
            <a:ext cx="9144000" cy="3588426"/>
          </a:xfrm>
          <a:prstGeom prst="rect">
            <a:avLst/>
          </a:prstGeom>
          <a:ln>
            <a:solidFill>
              <a:schemeClr val="tx1"/>
            </a:solidFill>
          </a:ln>
        </p:spPr>
      </p:pic>
      <p:sp>
        <p:nvSpPr>
          <p:cNvPr id="6" name="Rectangle 5">
            <a:extLst>
              <a:ext uri="{FF2B5EF4-FFF2-40B4-BE49-F238E27FC236}">
                <a16:creationId xmlns:a16="http://schemas.microsoft.com/office/drawing/2014/main" id="{B39C7540-5B5E-4B83-B3E6-2C6C3C0101C2}"/>
              </a:ext>
            </a:extLst>
          </p:cNvPr>
          <p:cNvSpPr/>
          <p:nvPr/>
        </p:nvSpPr>
        <p:spPr>
          <a:xfrm>
            <a:off x="179512" y="3075806"/>
            <a:ext cx="6768752"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E2A673-0ADD-4A51-A3ED-03BB6C2D0BEB}"/>
              </a:ext>
            </a:extLst>
          </p:cNvPr>
          <p:cNvSpPr/>
          <p:nvPr/>
        </p:nvSpPr>
        <p:spPr>
          <a:xfrm>
            <a:off x="395536" y="4062652"/>
            <a:ext cx="172819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78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pPr marL="285750" indent="-285750"/>
            <a:r>
              <a:rPr lang="en-US" sz="2400" dirty="0"/>
              <a:t>The Terms of Use are accessed at are accessed at “Configuration &gt; Configuring for Institution&gt; Fulfillment &gt; Physical Fulfillment &gt; Terms of Use and Policies” .</a:t>
            </a:r>
          </a:p>
          <a:p>
            <a:pPr marL="285750" indent="-285750"/>
            <a:r>
              <a:rPr lang="en-US" dirty="0"/>
              <a:t>On the next slide we see the Terms of Use called “One week loan”  (which we already saw is used in the loan rule for fulfillment unit </a:t>
            </a:r>
            <a:r>
              <a:rPr lang="en-US" sz="2400" dirty="0"/>
              <a:t>“The Thomas J. </a:t>
            </a:r>
            <a:r>
              <a:rPr lang="en-US" sz="2400" dirty="0" err="1"/>
              <a:t>Safransky</a:t>
            </a:r>
            <a:r>
              <a:rPr lang="en-US" sz="2400" dirty="0"/>
              <a:t> Collection Location”)</a:t>
            </a:r>
            <a:r>
              <a:rPr lang="en-US" dirty="0"/>
              <a:t> </a:t>
            </a:r>
            <a:endParaRPr lang="en-US" sz="2400" dirty="0"/>
          </a:p>
        </p:txBody>
      </p:sp>
    </p:spTree>
    <p:extLst>
      <p:ext uri="{BB962C8B-B14F-4D97-AF65-F5344CB8AC3E}">
        <p14:creationId xmlns:p14="http://schemas.microsoft.com/office/powerpoint/2010/main" val="240103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565719"/>
            <a:ext cx="4824536" cy="4339766"/>
          </a:xfrm>
        </p:spPr>
        <p:txBody>
          <a:bodyPr/>
          <a:lstStyle/>
          <a:p>
            <a:r>
              <a:rPr lang="en-US" dirty="0"/>
              <a:t>Introduction</a:t>
            </a:r>
          </a:p>
          <a:p>
            <a:r>
              <a:rPr lang="en-US" dirty="0"/>
              <a:t>The setup</a:t>
            </a:r>
          </a:p>
          <a:p>
            <a:r>
              <a:rPr lang="en-US" dirty="0"/>
              <a:t>The workflow</a:t>
            </a:r>
          </a:p>
          <a:p>
            <a:r>
              <a:rPr lang="en-US" dirty="0"/>
              <a:t>The workflow for “return”</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EE31C1-22FD-4973-A030-8D0CF10FB4BC}"/>
              </a:ext>
            </a:extLst>
          </p:cNvPr>
          <p:cNvPicPr>
            <a:picLocks noChangeAspect="1"/>
          </p:cNvPicPr>
          <p:nvPr/>
        </p:nvPicPr>
        <p:blipFill>
          <a:blip r:embed="rId2"/>
          <a:stretch>
            <a:fillRect/>
          </a:stretch>
        </p:blipFill>
        <p:spPr>
          <a:xfrm>
            <a:off x="1115616" y="915566"/>
            <a:ext cx="7452320" cy="329869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Rectangle 5">
            <a:extLst>
              <a:ext uri="{FF2B5EF4-FFF2-40B4-BE49-F238E27FC236}">
                <a16:creationId xmlns:a16="http://schemas.microsoft.com/office/drawing/2014/main" id="{A8CBCD24-EEBC-4F3E-8833-482A17ABAE48}"/>
              </a:ext>
            </a:extLst>
          </p:cNvPr>
          <p:cNvSpPr/>
          <p:nvPr/>
        </p:nvSpPr>
        <p:spPr>
          <a:xfrm>
            <a:off x="1619672" y="1588314"/>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F8B448-A952-4DAC-8545-66AD027B76CA}"/>
              </a:ext>
            </a:extLst>
          </p:cNvPr>
          <p:cNvSpPr/>
          <p:nvPr/>
        </p:nvSpPr>
        <p:spPr>
          <a:xfrm>
            <a:off x="1619672" y="3287494"/>
            <a:ext cx="46805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258CBD-A1E2-498F-BD6B-95C4C5E291FF}"/>
              </a:ext>
            </a:extLst>
          </p:cNvPr>
          <p:cNvSpPr/>
          <p:nvPr/>
        </p:nvSpPr>
        <p:spPr>
          <a:xfrm>
            <a:off x="1627081" y="3926226"/>
            <a:ext cx="46805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2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r>
              <a:rPr lang="en-US" sz="2400" dirty="0"/>
              <a:t>We have already seen the loan rule in the fulfillment unit “</a:t>
            </a:r>
            <a:r>
              <a:rPr lang="en-US" dirty="0"/>
              <a:t>The Thomas J. </a:t>
            </a:r>
            <a:r>
              <a:rPr lang="en-US" dirty="0" err="1"/>
              <a:t>Safransky</a:t>
            </a:r>
            <a:r>
              <a:rPr lang="en-US" dirty="0"/>
              <a:t> Collection Location”.</a:t>
            </a:r>
          </a:p>
          <a:p>
            <a:pPr marL="285750" indent="-285750"/>
            <a:r>
              <a:rPr lang="en-US" sz="2400" dirty="0"/>
              <a:t>Now we will look at the requests rule in the fulfillment unit “</a:t>
            </a:r>
            <a:r>
              <a:rPr lang="en-US" dirty="0"/>
              <a:t>The Thomas J. </a:t>
            </a:r>
            <a:r>
              <a:rPr lang="en-US" dirty="0" err="1"/>
              <a:t>Safransky</a:t>
            </a:r>
            <a:r>
              <a:rPr lang="en-US" dirty="0"/>
              <a:t> Collection Location”.</a:t>
            </a:r>
            <a:endParaRPr lang="en-US" sz="2400" dirty="0"/>
          </a:p>
          <a:p>
            <a:pPr marL="285750" indent="-285750"/>
            <a:r>
              <a:rPr lang="en-US" dirty="0"/>
              <a:t>The rule </a:t>
            </a:r>
            <a:r>
              <a:rPr lang="en-US" sz="2400" dirty="0"/>
              <a:t>states “If the location is “Main Library - Thomas J. Safransky Collection” then use the TOU “Requestable for pickup in reading room”</a:t>
            </a:r>
          </a:p>
        </p:txBody>
      </p:sp>
    </p:spTree>
    <p:extLst>
      <p:ext uri="{BB962C8B-B14F-4D97-AF65-F5344CB8AC3E}">
        <p14:creationId xmlns:p14="http://schemas.microsoft.com/office/powerpoint/2010/main" val="358424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pic>
        <p:nvPicPr>
          <p:cNvPr id="7" name="Picture 6">
            <a:extLst>
              <a:ext uri="{FF2B5EF4-FFF2-40B4-BE49-F238E27FC236}">
                <a16:creationId xmlns:a16="http://schemas.microsoft.com/office/drawing/2014/main" id="{A4219B9B-7A21-4C8A-B7D7-AD24C686AD53}"/>
              </a:ext>
            </a:extLst>
          </p:cNvPr>
          <p:cNvPicPr>
            <a:picLocks noChangeAspect="1"/>
          </p:cNvPicPr>
          <p:nvPr/>
        </p:nvPicPr>
        <p:blipFill>
          <a:blip r:embed="rId2"/>
          <a:stretch>
            <a:fillRect/>
          </a:stretch>
        </p:blipFill>
        <p:spPr>
          <a:xfrm>
            <a:off x="0" y="758903"/>
            <a:ext cx="9144000" cy="3625694"/>
          </a:xfrm>
          <a:prstGeom prst="rect">
            <a:avLst/>
          </a:prstGeom>
          <a:ln>
            <a:solidFill>
              <a:schemeClr val="tx1"/>
            </a:solidFill>
          </a:ln>
        </p:spPr>
      </p:pic>
      <p:sp>
        <p:nvSpPr>
          <p:cNvPr id="8" name="Rectangle 7">
            <a:extLst>
              <a:ext uri="{FF2B5EF4-FFF2-40B4-BE49-F238E27FC236}">
                <a16:creationId xmlns:a16="http://schemas.microsoft.com/office/drawing/2014/main" id="{1B76D50F-ECDF-418D-825F-AD2BA52CBA82}"/>
              </a:ext>
            </a:extLst>
          </p:cNvPr>
          <p:cNvSpPr/>
          <p:nvPr/>
        </p:nvSpPr>
        <p:spPr>
          <a:xfrm>
            <a:off x="179512" y="3075806"/>
            <a:ext cx="6768752"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703EDB-9E06-4908-AFD1-4250BBFE4DEC}"/>
              </a:ext>
            </a:extLst>
          </p:cNvPr>
          <p:cNvSpPr/>
          <p:nvPr/>
        </p:nvSpPr>
        <p:spPr>
          <a:xfrm>
            <a:off x="395536" y="4062651"/>
            <a:ext cx="2160240" cy="321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66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285750" indent="-285750"/>
            <a:r>
              <a:rPr lang="en-US" sz="2400" dirty="0"/>
              <a:t>This is the TOU “Requestable for pickup in reading room”</a:t>
            </a:r>
          </a:p>
        </p:txBody>
      </p:sp>
      <p:pic>
        <p:nvPicPr>
          <p:cNvPr id="5" name="Picture 4">
            <a:extLst>
              <a:ext uri="{FF2B5EF4-FFF2-40B4-BE49-F238E27FC236}">
                <a16:creationId xmlns:a16="http://schemas.microsoft.com/office/drawing/2014/main" id="{1C735EFE-B5B9-4D2F-BAE7-1BB3659CB342}"/>
              </a:ext>
            </a:extLst>
          </p:cNvPr>
          <p:cNvPicPr>
            <a:picLocks noChangeAspect="1"/>
          </p:cNvPicPr>
          <p:nvPr/>
        </p:nvPicPr>
        <p:blipFill>
          <a:blip r:embed="rId2"/>
          <a:stretch>
            <a:fillRect/>
          </a:stretch>
        </p:blipFill>
        <p:spPr>
          <a:xfrm>
            <a:off x="251520" y="1275606"/>
            <a:ext cx="8424937" cy="3369975"/>
          </a:xfrm>
          <a:prstGeom prst="rect">
            <a:avLst/>
          </a:prstGeom>
          <a:ln>
            <a:solidFill>
              <a:schemeClr val="tx1"/>
            </a:solidFill>
          </a:ln>
        </p:spPr>
      </p:pic>
      <p:sp>
        <p:nvSpPr>
          <p:cNvPr id="6" name="Rectangle 5">
            <a:extLst>
              <a:ext uri="{FF2B5EF4-FFF2-40B4-BE49-F238E27FC236}">
                <a16:creationId xmlns:a16="http://schemas.microsoft.com/office/drawing/2014/main" id="{A8CBCD24-EEBC-4F3E-8833-482A17ABAE48}"/>
              </a:ext>
            </a:extLst>
          </p:cNvPr>
          <p:cNvSpPr/>
          <p:nvPr/>
        </p:nvSpPr>
        <p:spPr>
          <a:xfrm>
            <a:off x="971600" y="2067694"/>
            <a:ext cx="25922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F8B448-A952-4DAC-8545-66AD027B76CA}"/>
              </a:ext>
            </a:extLst>
          </p:cNvPr>
          <p:cNvSpPr/>
          <p:nvPr/>
        </p:nvSpPr>
        <p:spPr>
          <a:xfrm>
            <a:off x="1115616" y="4011910"/>
            <a:ext cx="46805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2C186F-B954-4DC9-B70C-BFD2FC2C470B}"/>
              </a:ext>
            </a:extLst>
          </p:cNvPr>
          <p:cNvSpPr/>
          <p:nvPr/>
        </p:nvSpPr>
        <p:spPr>
          <a:xfrm>
            <a:off x="1115616" y="4333134"/>
            <a:ext cx="57606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7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workflow</a:t>
            </a:r>
          </a:p>
        </p:txBody>
      </p:sp>
    </p:spTree>
    <p:extLst>
      <p:ext uri="{BB962C8B-B14F-4D97-AF65-F5344CB8AC3E}">
        <p14:creationId xmlns:p14="http://schemas.microsoft.com/office/powerpoint/2010/main" val="424776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An end user finds an item in Primo which is part of the “Thomas J. Safransky collection”</a:t>
            </a:r>
          </a:p>
          <a:p>
            <a:pPr marL="285750" indent="-285750">
              <a:buFont typeface="Arial" panose="020B0604020202020204" pitchFamily="34" charset="0"/>
              <a:buChar char="•"/>
            </a:pPr>
            <a:r>
              <a:rPr lang="en-US" dirty="0"/>
              <a:t>As previously shown, the “</a:t>
            </a:r>
            <a:r>
              <a:rPr lang="en-US" sz="2400" dirty="0"/>
              <a:t>Thomas J. Safransky collection” is a location which is part of the circulation desk “Thomas J. Safransky Reading Room”.</a:t>
            </a:r>
          </a:p>
          <a:p>
            <a:pPr marL="285750" indent="-285750">
              <a:buFont typeface="Arial" panose="020B0604020202020204" pitchFamily="34" charset="0"/>
              <a:buChar char="•"/>
            </a:pPr>
            <a:r>
              <a:rPr lang="en-US" dirty="0"/>
              <a:t>This desk is defined as a Reading Room. </a:t>
            </a:r>
          </a:p>
          <a:p>
            <a:pPr marL="285750" indent="-285750"/>
            <a:r>
              <a:rPr lang="en-US" sz="2400" dirty="0"/>
              <a:t>In the Primo GetIt tab the Patron chooses “Request”.</a:t>
            </a:r>
          </a:p>
        </p:txBody>
      </p:sp>
    </p:spTree>
    <p:extLst>
      <p:ext uri="{BB962C8B-B14F-4D97-AF65-F5344CB8AC3E}">
        <p14:creationId xmlns:p14="http://schemas.microsoft.com/office/powerpoint/2010/main" val="173840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user will click the location </a:t>
            </a:r>
          </a:p>
        </p:txBody>
      </p:sp>
      <p:pic>
        <p:nvPicPr>
          <p:cNvPr id="5" name="Picture 4">
            <a:extLst>
              <a:ext uri="{FF2B5EF4-FFF2-40B4-BE49-F238E27FC236}">
                <a16:creationId xmlns:a16="http://schemas.microsoft.com/office/drawing/2014/main" id="{8DEAB55A-977E-4A87-B7D8-8762C9E8BA2F}"/>
              </a:ext>
            </a:extLst>
          </p:cNvPr>
          <p:cNvPicPr>
            <a:picLocks noChangeAspect="1"/>
          </p:cNvPicPr>
          <p:nvPr/>
        </p:nvPicPr>
        <p:blipFill>
          <a:blip r:embed="rId2"/>
          <a:stretch>
            <a:fillRect/>
          </a:stretch>
        </p:blipFill>
        <p:spPr>
          <a:xfrm>
            <a:off x="447675" y="1927845"/>
            <a:ext cx="8248650" cy="1724025"/>
          </a:xfrm>
          <a:prstGeom prst="rect">
            <a:avLst/>
          </a:prstGeom>
        </p:spPr>
      </p:pic>
      <p:sp>
        <p:nvSpPr>
          <p:cNvPr id="7" name="Rectangle 6">
            <a:extLst>
              <a:ext uri="{FF2B5EF4-FFF2-40B4-BE49-F238E27FC236}">
                <a16:creationId xmlns:a16="http://schemas.microsoft.com/office/drawing/2014/main" id="{BC26EA41-3381-4D6A-8A43-35C115BF1BEF}"/>
              </a:ext>
            </a:extLst>
          </p:cNvPr>
          <p:cNvSpPr/>
          <p:nvPr/>
        </p:nvSpPr>
        <p:spPr>
          <a:xfrm>
            <a:off x="1619672" y="3147814"/>
            <a:ext cx="48245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16EAC0-C8CC-4070-9778-E65149734291}"/>
              </a:ext>
            </a:extLst>
          </p:cNvPr>
          <p:cNvPicPr>
            <a:picLocks noChangeAspect="1"/>
          </p:cNvPicPr>
          <p:nvPr/>
        </p:nvPicPr>
        <p:blipFill>
          <a:blip r:embed="rId2"/>
          <a:stretch>
            <a:fillRect/>
          </a:stretch>
        </p:blipFill>
        <p:spPr>
          <a:xfrm>
            <a:off x="1147762" y="1394817"/>
            <a:ext cx="6848475" cy="290512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user will click the “request” link </a:t>
            </a:r>
          </a:p>
        </p:txBody>
      </p:sp>
      <p:sp>
        <p:nvSpPr>
          <p:cNvPr id="7" name="Rectangle 6">
            <a:extLst>
              <a:ext uri="{FF2B5EF4-FFF2-40B4-BE49-F238E27FC236}">
                <a16:creationId xmlns:a16="http://schemas.microsoft.com/office/drawing/2014/main" id="{BC26EA41-3381-4D6A-8A43-35C115BF1BEF}"/>
              </a:ext>
            </a:extLst>
          </p:cNvPr>
          <p:cNvSpPr/>
          <p:nvPr/>
        </p:nvSpPr>
        <p:spPr>
          <a:xfrm>
            <a:off x="1907704" y="1836141"/>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479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D66C9-082A-4DD8-9013-F1CD452F9977}"/>
              </a:ext>
            </a:extLst>
          </p:cNvPr>
          <p:cNvPicPr>
            <a:picLocks noChangeAspect="1"/>
          </p:cNvPicPr>
          <p:nvPr/>
        </p:nvPicPr>
        <p:blipFill>
          <a:blip r:embed="rId2"/>
          <a:stretch>
            <a:fillRect/>
          </a:stretch>
        </p:blipFill>
        <p:spPr>
          <a:xfrm>
            <a:off x="2231740" y="1363761"/>
            <a:ext cx="5024035" cy="331113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pickup location is the reading room</a:t>
            </a:r>
          </a:p>
        </p:txBody>
      </p:sp>
      <p:sp>
        <p:nvSpPr>
          <p:cNvPr id="7" name="Rectangle 6">
            <a:extLst>
              <a:ext uri="{FF2B5EF4-FFF2-40B4-BE49-F238E27FC236}">
                <a16:creationId xmlns:a16="http://schemas.microsoft.com/office/drawing/2014/main" id="{BC26EA41-3381-4D6A-8A43-35C115BF1BEF}"/>
              </a:ext>
            </a:extLst>
          </p:cNvPr>
          <p:cNvSpPr/>
          <p:nvPr/>
        </p:nvSpPr>
        <p:spPr>
          <a:xfrm>
            <a:off x="2231740" y="1643940"/>
            <a:ext cx="1116124" cy="58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A7B223-FDDA-47D7-BC6D-94422068892C}"/>
              </a:ext>
            </a:extLst>
          </p:cNvPr>
          <p:cNvSpPr/>
          <p:nvPr/>
        </p:nvSpPr>
        <p:spPr>
          <a:xfrm>
            <a:off x="4860032" y="4371950"/>
            <a:ext cx="1008112" cy="302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82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986BB-2756-4662-A373-45CF1AACD163}"/>
              </a:ext>
            </a:extLst>
          </p:cNvPr>
          <p:cNvPicPr>
            <a:picLocks noChangeAspect="1"/>
          </p:cNvPicPr>
          <p:nvPr/>
        </p:nvPicPr>
        <p:blipFill>
          <a:blip r:embed="rId2"/>
          <a:stretch>
            <a:fillRect/>
          </a:stretch>
        </p:blipFill>
        <p:spPr>
          <a:xfrm>
            <a:off x="2015716" y="1347614"/>
            <a:ext cx="5688632" cy="340398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request is placed</a:t>
            </a:r>
          </a:p>
        </p:txBody>
      </p:sp>
      <p:sp>
        <p:nvSpPr>
          <p:cNvPr id="7" name="Rectangle 6">
            <a:extLst>
              <a:ext uri="{FF2B5EF4-FFF2-40B4-BE49-F238E27FC236}">
                <a16:creationId xmlns:a16="http://schemas.microsoft.com/office/drawing/2014/main" id="{BC26EA41-3381-4D6A-8A43-35C115BF1BEF}"/>
              </a:ext>
            </a:extLst>
          </p:cNvPr>
          <p:cNvSpPr/>
          <p:nvPr/>
        </p:nvSpPr>
        <p:spPr>
          <a:xfrm>
            <a:off x="3743908" y="2323397"/>
            <a:ext cx="2340260" cy="3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83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BD1551-0881-4A2E-B3AC-80B41145B4DD}"/>
              </a:ext>
            </a:extLst>
          </p:cNvPr>
          <p:cNvPicPr>
            <a:picLocks noChangeAspect="1"/>
          </p:cNvPicPr>
          <p:nvPr/>
        </p:nvPicPr>
        <p:blipFill>
          <a:blip r:embed="rId2"/>
          <a:stretch>
            <a:fillRect/>
          </a:stretch>
        </p:blipFill>
        <p:spPr>
          <a:xfrm>
            <a:off x="1227733" y="1246624"/>
            <a:ext cx="6823720" cy="351525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Here is t</a:t>
            </a:r>
            <a:r>
              <a:rPr lang="en-US" sz="2400" dirty="0"/>
              <a:t>he request in the Alma user interface</a:t>
            </a:r>
          </a:p>
        </p:txBody>
      </p:sp>
      <p:sp>
        <p:nvSpPr>
          <p:cNvPr id="7" name="Rectangle 6">
            <a:extLst>
              <a:ext uri="{FF2B5EF4-FFF2-40B4-BE49-F238E27FC236}">
                <a16:creationId xmlns:a16="http://schemas.microsoft.com/office/drawing/2014/main" id="{BC26EA41-3381-4D6A-8A43-35C115BF1BEF}"/>
              </a:ext>
            </a:extLst>
          </p:cNvPr>
          <p:cNvSpPr/>
          <p:nvPr/>
        </p:nvSpPr>
        <p:spPr>
          <a:xfrm>
            <a:off x="1979712" y="3723878"/>
            <a:ext cx="1728192" cy="3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7A677E-BD93-4BB3-A2A9-5911C22E4336}"/>
              </a:ext>
            </a:extLst>
          </p:cNvPr>
          <p:cNvSpPr/>
          <p:nvPr/>
        </p:nvSpPr>
        <p:spPr>
          <a:xfrm>
            <a:off x="5561269" y="3723878"/>
            <a:ext cx="1122652" cy="3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97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10521-E46F-4FCB-A76B-A771F015A253}"/>
              </a:ext>
            </a:extLst>
          </p:cNvPr>
          <p:cNvPicPr>
            <a:picLocks noChangeAspect="1"/>
          </p:cNvPicPr>
          <p:nvPr/>
        </p:nvPicPr>
        <p:blipFill>
          <a:blip r:embed="rId2"/>
          <a:stretch>
            <a:fillRect/>
          </a:stretch>
        </p:blipFill>
        <p:spPr>
          <a:xfrm>
            <a:off x="611560" y="1635646"/>
            <a:ext cx="7523559" cy="313628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The item appears in the “Pick from shelf list” at “Fulfillment &gt; Resource </a:t>
            </a:r>
            <a:r>
              <a:rPr lang="en-US"/>
              <a:t>Requests &gt; </a:t>
            </a:r>
            <a:r>
              <a:rPr lang="en-US" dirty="0"/>
              <a:t>Pick From Shelf”</a:t>
            </a:r>
            <a:endParaRPr lang="en-US" sz="2400" dirty="0"/>
          </a:p>
        </p:txBody>
      </p:sp>
      <p:sp>
        <p:nvSpPr>
          <p:cNvPr id="7" name="Rectangle 6">
            <a:extLst>
              <a:ext uri="{FF2B5EF4-FFF2-40B4-BE49-F238E27FC236}">
                <a16:creationId xmlns:a16="http://schemas.microsoft.com/office/drawing/2014/main" id="{BC26EA41-3381-4D6A-8A43-35C115BF1BEF}"/>
              </a:ext>
            </a:extLst>
          </p:cNvPr>
          <p:cNvSpPr/>
          <p:nvPr/>
        </p:nvSpPr>
        <p:spPr>
          <a:xfrm>
            <a:off x="611560" y="3311670"/>
            <a:ext cx="6984776" cy="1460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7A677E-BD93-4BB3-A2A9-5911C22E4336}"/>
              </a:ext>
            </a:extLst>
          </p:cNvPr>
          <p:cNvSpPr/>
          <p:nvPr/>
        </p:nvSpPr>
        <p:spPr>
          <a:xfrm>
            <a:off x="6588223" y="1635646"/>
            <a:ext cx="1546895" cy="3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8414B1-CEFE-4EBB-BFC0-142E06CA04A6}"/>
              </a:ext>
            </a:extLst>
          </p:cNvPr>
          <p:cNvSpPr txBox="1"/>
          <p:nvPr/>
        </p:nvSpPr>
        <p:spPr>
          <a:xfrm>
            <a:off x="5220072" y="2785136"/>
            <a:ext cx="3816424" cy="369332"/>
          </a:xfrm>
          <a:prstGeom prst="rect">
            <a:avLst/>
          </a:prstGeom>
          <a:solidFill>
            <a:schemeClr val="bg1"/>
          </a:solidFill>
          <a:ln>
            <a:solidFill>
              <a:schemeClr val="tx1"/>
            </a:solidFill>
          </a:ln>
        </p:spPr>
        <p:txBody>
          <a:bodyPr wrap="square" rtlCol="0">
            <a:spAutoFit/>
          </a:bodyPr>
          <a:lstStyle/>
          <a:p>
            <a:r>
              <a:rPr lang="en-US" dirty="0"/>
              <a:t>At the Reading Room Circulation Desk</a:t>
            </a:r>
          </a:p>
        </p:txBody>
      </p:sp>
      <p:cxnSp>
        <p:nvCxnSpPr>
          <p:cNvPr id="11" name="Straight Connector 10">
            <a:extLst>
              <a:ext uri="{FF2B5EF4-FFF2-40B4-BE49-F238E27FC236}">
                <a16:creationId xmlns:a16="http://schemas.microsoft.com/office/drawing/2014/main" id="{7A9BC365-29F1-4BDC-8801-ABB182BBC6DD}"/>
              </a:ext>
            </a:extLst>
          </p:cNvPr>
          <p:cNvCxnSpPr/>
          <p:nvPr/>
        </p:nvCxnSpPr>
        <p:spPr>
          <a:xfrm>
            <a:off x="8748464" y="1831830"/>
            <a:ext cx="0" cy="93026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B767BE0-590C-4D94-B28A-5B00A4ACE3B9}"/>
              </a:ext>
            </a:extLst>
          </p:cNvPr>
          <p:cNvCxnSpPr/>
          <p:nvPr/>
        </p:nvCxnSpPr>
        <p:spPr>
          <a:xfrm flipH="1">
            <a:off x="8135118" y="1851670"/>
            <a:ext cx="6133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509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D85FEF-3B06-4656-9345-5026452FE2EE}"/>
              </a:ext>
            </a:extLst>
          </p:cNvPr>
          <p:cNvPicPr>
            <a:picLocks noChangeAspect="1"/>
          </p:cNvPicPr>
          <p:nvPr/>
        </p:nvPicPr>
        <p:blipFill>
          <a:blip r:embed="rId2"/>
          <a:stretch>
            <a:fillRect/>
          </a:stretch>
        </p:blipFill>
        <p:spPr>
          <a:xfrm>
            <a:off x="61912" y="3057500"/>
            <a:ext cx="9020175" cy="131445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At the reading room the staff user scans in the item and then it needs to go on the hold shelf</a:t>
            </a:r>
          </a:p>
        </p:txBody>
      </p:sp>
      <p:sp>
        <p:nvSpPr>
          <p:cNvPr id="7" name="Rectangle 6">
            <a:extLst>
              <a:ext uri="{FF2B5EF4-FFF2-40B4-BE49-F238E27FC236}">
                <a16:creationId xmlns:a16="http://schemas.microsoft.com/office/drawing/2014/main" id="{BC26EA41-3381-4D6A-8A43-35C115BF1BEF}"/>
              </a:ext>
            </a:extLst>
          </p:cNvPr>
          <p:cNvSpPr/>
          <p:nvPr/>
        </p:nvSpPr>
        <p:spPr>
          <a:xfrm>
            <a:off x="1763688" y="3579862"/>
            <a:ext cx="1184208"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A3C72F-58CB-4172-9410-5399C4B30C6D}"/>
              </a:ext>
            </a:extLst>
          </p:cNvPr>
          <p:cNvPicPr>
            <a:picLocks noChangeAspect="1"/>
          </p:cNvPicPr>
          <p:nvPr/>
        </p:nvPicPr>
        <p:blipFill>
          <a:blip r:embed="rId3"/>
          <a:stretch>
            <a:fillRect/>
          </a:stretch>
        </p:blipFill>
        <p:spPr>
          <a:xfrm>
            <a:off x="3752850" y="1779662"/>
            <a:ext cx="1638300" cy="447675"/>
          </a:xfrm>
          <a:prstGeom prst="rect">
            <a:avLst/>
          </a:prstGeom>
        </p:spPr>
      </p:pic>
    </p:spTree>
    <p:extLst>
      <p:ext uri="{BB962C8B-B14F-4D97-AF65-F5344CB8AC3E}">
        <p14:creationId xmlns:p14="http://schemas.microsoft.com/office/powerpoint/2010/main" val="44418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EDF8A8-A841-4123-8858-B2D3E86CFCD3}"/>
              </a:ext>
            </a:extLst>
          </p:cNvPr>
          <p:cNvPicPr>
            <a:picLocks noChangeAspect="1"/>
          </p:cNvPicPr>
          <p:nvPr/>
        </p:nvPicPr>
        <p:blipFill>
          <a:blip r:embed="rId2"/>
          <a:stretch>
            <a:fillRect/>
          </a:stretch>
        </p:blipFill>
        <p:spPr>
          <a:xfrm>
            <a:off x="3036379" y="1660861"/>
            <a:ext cx="3143250" cy="320040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item will then appear in the “Waiting for Pickup” tab of the “Active Hold Shelf” of the reading room circulation desk. </a:t>
            </a:r>
          </a:p>
        </p:txBody>
      </p:sp>
      <p:sp>
        <p:nvSpPr>
          <p:cNvPr id="7" name="Rectangle 6">
            <a:extLst>
              <a:ext uri="{FF2B5EF4-FFF2-40B4-BE49-F238E27FC236}">
                <a16:creationId xmlns:a16="http://schemas.microsoft.com/office/drawing/2014/main" id="{BC26EA41-3381-4D6A-8A43-35C115BF1BEF}"/>
              </a:ext>
            </a:extLst>
          </p:cNvPr>
          <p:cNvSpPr/>
          <p:nvPr/>
        </p:nvSpPr>
        <p:spPr>
          <a:xfrm>
            <a:off x="3036379" y="4299941"/>
            <a:ext cx="743534" cy="558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23884A-471F-497D-82D7-935CFA271C1D}"/>
              </a:ext>
            </a:extLst>
          </p:cNvPr>
          <p:cNvSpPr/>
          <p:nvPr/>
        </p:nvSpPr>
        <p:spPr>
          <a:xfrm>
            <a:off x="3995936" y="3147814"/>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726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DCA65-5885-4895-9B0E-8066269EADD6}"/>
              </a:ext>
            </a:extLst>
          </p:cNvPr>
          <p:cNvPicPr>
            <a:picLocks noChangeAspect="1"/>
          </p:cNvPicPr>
          <p:nvPr/>
        </p:nvPicPr>
        <p:blipFill>
          <a:blip r:embed="rId2"/>
          <a:stretch>
            <a:fillRect/>
          </a:stretch>
        </p:blipFill>
        <p:spPr>
          <a:xfrm>
            <a:off x="0" y="1715846"/>
            <a:ext cx="9144000" cy="280012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item will then appear in the “Waiting for Pickup” tab of the “Active Hold Shelf” of the reading room circulation desk. </a:t>
            </a:r>
          </a:p>
        </p:txBody>
      </p:sp>
      <p:sp>
        <p:nvSpPr>
          <p:cNvPr id="7" name="Rectangle 6">
            <a:extLst>
              <a:ext uri="{FF2B5EF4-FFF2-40B4-BE49-F238E27FC236}">
                <a16:creationId xmlns:a16="http://schemas.microsoft.com/office/drawing/2014/main" id="{BC26EA41-3381-4D6A-8A43-35C115BF1BEF}"/>
              </a:ext>
            </a:extLst>
          </p:cNvPr>
          <p:cNvSpPr/>
          <p:nvPr/>
        </p:nvSpPr>
        <p:spPr>
          <a:xfrm>
            <a:off x="273030" y="2336913"/>
            <a:ext cx="1274634" cy="368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23884A-471F-497D-82D7-935CFA271C1D}"/>
              </a:ext>
            </a:extLst>
          </p:cNvPr>
          <p:cNvSpPr/>
          <p:nvPr/>
        </p:nvSpPr>
        <p:spPr>
          <a:xfrm>
            <a:off x="273030" y="3182063"/>
            <a:ext cx="8691458" cy="1333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37EFBE-128E-4DF7-9035-5CB8F6E5CFB5}"/>
              </a:ext>
            </a:extLst>
          </p:cNvPr>
          <p:cNvSpPr txBox="1"/>
          <p:nvPr/>
        </p:nvSpPr>
        <p:spPr>
          <a:xfrm>
            <a:off x="5364089" y="1829617"/>
            <a:ext cx="3024336" cy="307777"/>
          </a:xfrm>
          <a:prstGeom prst="rect">
            <a:avLst/>
          </a:prstGeom>
          <a:solidFill>
            <a:schemeClr val="bg1"/>
          </a:solidFill>
          <a:ln>
            <a:solidFill>
              <a:schemeClr val="tx1"/>
            </a:solidFill>
          </a:ln>
        </p:spPr>
        <p:txBody>
          <a:bodyPr wrap="square" rtlCol="0">
            <a:spAutoFit/>
          </a:bodyPr>
          <a:lstStyle/>
          <a:p>
            <a:r>
              <a:rPr lang="en-US" sz="1400" dirty="0"/>
              <a:t>More about these other two tabs later</a:t>
            </a:r>
          </a:p>
        </p:txBody>
      </p:sp>
      <p:cxnSp>
        <p:nvCxnSpPr>
          <p:cNvPr id="10" name="Straight Connector 9">
            <a:extLst>
              <a:ext uri="{FF2B5EF4-FFF2-40B4-BE49-F238E27FC236}">
                <a16:creationId xmlns:a16="http://schemas.microsoft.com/office/drawing/2014/main" id="{BCFBE581-E10F-4500-B2CF-B590196335C2}"/>
              </a:ext>
            </a:extLst>
          </p:cNvPr>
          <p:cNvCxnSpPr>
            <a:cxnSpLocks/>
          </p:cNvCxnSpPr>
          <p:nvPr/>
        </p:nvCxnSpPr>
        <p:spPr>
          <a:xfrm flipH="1">
            <a:off x="5868145" y="2139702"/>
            <a:ext cx="288031" cy="3754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6DAB1-DD76-4074-85A8-E561D3BB0122}"/>
              </a:ext>
            </a:extLst>
          </p:cNvPr>
          <p:cNvCxnSpPr>
            <a:cxnSpLocks/>
          </p:cNvCxnSpPr>
          <p:nvPr/>
        </p:nvCxnSpPr>
        <p:spPr>
          <a:xfrm>
            <a:off x="3920653" y="2515117"/>
            <a:ext cx="1947491" cy="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1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And of course, the patron gets a letter that the item can be picked up at the reading room</a:t>
            </a:r>
          </a:p>
        </p:txBody>
      </p:sp>
      <p:pic>
        <p:nvPicPr>
          <p:cNvPr id="6" name="Picture 5">
            <a:extLst>
              <a:ext uri="{FF2B5EF4-FFF2-40B4-BE49-F238E27FC236}">
                <a16:creationId xmlns:a16="http://schemas.microsoft.com/office/drawing/2014/main" id="{94B29B51-4CA9-463C-B30E-C490846224A1}"/>
              </a:ext>
            </a:extLst>
          </p:cNvPr>
          <p:cNvPicPr>
            <a:picLocks noChangeAspect="1"/>
          </p:cNvPicPr>
          <p:nvPr/>
        </p:nvPicPr>
        <p:blipFill>
          <a:blip r:embed="rId2"/>
          <a:stretch>
            <a:fillRect/>
          </a:stretch>
        </p:blipFill>
        <p:spPr>
          <a:xfrm>
            <a:off x="1403648" y="1635646"/>
            <a:ext cx="6552728" cy="3118715"/>
          </a:xfrm>
          <a:prstGeom prst="rect">
            <a:avLst/>
          </a:prstGeom>
          <a:ln>
            <a:solidFill>
              <a:schemeClr val="tx1"/>
            </a:solidFill>
          </a:ln>
        </p:spPr>
      </p:pic>
      <p:sp>
        <p:nvSpPr>
          <p:cNvPr id="12" name="Rectangle 11">
            <a:extLst>
              <a:ext uri="{FF2B5EF4-FFF2-40B4-BE49-F238E27FC236}">
                <a16:creationId xmlns:a16="http://schemas.microsoft.com/office/drawing/2014/main" id="{3D23598D-37A0-4692-B168-4B4BEEC57FF1}"/>
              </a:ext>
            </a:extLst>
          </p:cNvPr>
          <p:cNvSpPr/>
          <p:nvPr/>
        </p:nvSpPr>
        <p:spPr>
          <a:xfrm>
            <a:off x="1312797" y="3427636"/>
            <a:ext cx="49685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889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43A7F-A3D8-459E-AED0-94D7D41AF6D1}"/>
              </a:ext>
            </a:extLst>
          </p:cNvPr>
          <p:cNvPicPr>
            <a:picLocks noChangeAspect="1"/>
          </p:cNvPicPr>
          <p:nvPr/>
        </p:nvPicPr>
        <p:blipFill>
          <a:blip r:embed="rId2"/>
          <a:stretch>
            <a:fillRect/>
          </a:stretch>
        </p:blipFill>
        <p:spPr>
          <a:xfrm>
            <a:off x="0" y="1255517"/>
            <a:ext cx="9144000" cy="347647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item is loaned to the patron at the reading room desk</a:t>
            </a:r>
          </a:p>
        </p:txBody>
      </p:sp>
      <p:sp>
        <p:nvSpPr>
          <p:cNvPr id="12" name="Rectangle 11">
            <a:extLst>
              <a:ext uri="{FF2B5EF4-FFF2-40B4-BE49-F238E27FC236}">
                <a16:creationId xmlns:a16="http://schemas.microsoft.com/office/drawing/2014/main" id="{3D23598D-37A0-4692-B168-4B4BEEC57FF1}"/>
              </a:ext>
            </a:extLst>
          </p:cNvPr>
          <p:cNvSpPr/>
          <p:nvPr/>
        </p:nvSpPr>
        <p:spPr>
          <a:xfrm>
            <a:off x="251520" y="4149244"/>
            <a:ext cx="6840760" cy="582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79E494-0D9C-4B86-951D-3C3A9629E3B2}"/>
              </a:ext>
            </a:extLst>
          </p:cNvPr>
          <p:cNvSpPr/>
          <p:nvPr/>
        </p:nvSpPr>
        <p:spPr>
          <a:xfrm>
            <a:off x="6660232" y="1255517"/>
            <a:ext cx="1224136" cy="308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566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workflow for “return”</a:t>
            </a:r>
          </a:p>
        </p:txBody>
      </p:sp>
    </p:spTree>
    <p:extLst>
      <p:ext uri="{BB962C8B-B14F-4D97-AF65-F5344CB8AC3E}">
        <p14:creationId xmlns:p14="http://schemas.microsoft.com/office/powerpoint/2010/main" val="1658433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5CD7A-0679-43F6-8715-ED32F28C59DB}"/>
              </a:ext>
            </a:extLst>
          </p:cNvPr>
          <p:cNvPicPr>
            <a:picLocks noChangeAspect="1"/>
          </p:cNvPicPr>
          <p:nvPr/>
        </p:nvPicPr>
        <p:blipFill>
          <a:blip r:embed="rId2"/>
          <a:stretch>
            <a:fillRect/>
          </a:stretch>
        </p:blipFill>
        <p:spPr>
          <a:xfrm>
            <a:off x="0" y="1563638"/>
            <a:ext cx="9144000" cy="170933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90603"/>
          </a:xfrm>
        </p:spPr>
        <p:txBody>
          <a:bodyPr>
            <a:normAutofit fontScale="92500" lnSpcReduction="20000"/>
          </a:bodyPr>
          <a:lstStyle/>
          <a:p>
            <a:pPr marL="285750" indent="-285750">
              <a:buFont typeface="Arial" panose="020B0604020202020204" pitchFamily="34" charset="0"/>
              <a:buChar char="•"/>
            </a:pPr>
            <a:r>
              <a:rPr lang="en-US" sz="2400" dirty="0"/>
              <a:t>When returning an item at a Reading Room circulation desk the following two options appear for “Check-in mode”:</a:t>
            </a:r>
          </a:p>
        </p:txBody>
      </p:sp>
      <p:sp>
        <p:nvSpPr>
          <p:cNvPr id="6" name="Rectangle 5">
            <a:extLst>
              <a:ext uri="{FF2B5EF4-FFF2-40B4-BE49-F238E27FC236}">
                <a16:creationId xmlns:a16="http://schemas.microsoft.com/office/drawing/2014/main" id="{89718F1F-B35E-40EA-BAFD-F82709EB6C23}"/>
              </a:ext>
            </a:extLst>
          </p:cNvPr>
          <p:cNvSpPr/>
          <p:nvPr/>
        </p:nvSpPr>
        <p:spPr>
          <a:xfrm>
            <a:off x="1403648" y="2552889"/>
            <a:ext cx="72008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5999EB-565B-4BA2-9CC8-777407B07A16}"/>
              </a:ext>
            </a:extLst>
          </p:cNvPr>
          <p:cNvSpPr/>
          <p:nvPr/>
        </p:nvSpPr>
        <p:spPr>
          <a:xfrm>
            <a:off x="395536" y="2163373"/>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4811D53B-A950-49BA-A2CF-746C5BED0757}"/>
              </a:ext>
            </a:extLst>
          </p:cNvPr>
          <p:cNvSpPr txBox="1">
            <a:spLocks/>
          </p:cNvSpPr>
          <p:nvPr/>
        </p:nvSpPr>
        <p:spPr>
          <a:xfrm>
            <a:off x="395536" y="3368648"/>
            <a:ext cx="8424936" cy="14353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dirty="0"/>
              <a:t>Final = The patron is done with the item, it is like a regular return</a:t>
            </a:r>
          </a:p>
          <a:p>
            <a:pPr marL="285750" indent="-285750"/>
            <a:r>
              <a:rPr lang="en-US" dirty="0"/>
              <a:t>Not Final = The patron wants to continue using the item but will leave it in the reading room for “later” (or tomorrow). </a:t>
            </a:r>
          </a:p>
        </p:txBody>
      </p:sp>
    </p:spTree>
    <p:extLst>
      <p:ext uri="{BB962C8B-B14F-4D97-AF65-F5344CB8AC3E}">
        <p14:creationId xmlns:p14="http://schemas.microsoft.com/office/powerpoint/2010/main" val="3791005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2BD39EA-17B2-4919-9305-0FA8129FF908}"/>
              </a:ext>
            </a:extLst>
          </p:cNvPr>
          <p:cNvPicPr>
            <a:picLocks noChangeAspect="1"/>
          </p:cNvPicPr>
          <p:nvPr/>
        </p:nvPicPr>
        <p:blipFill>
          <a:blip r:embed="rId2"/>
          <a:stretch>
            <a:fillRect/>
          </a:stretch>
        </p:blipFill>
        <p:spPr>
          <a:xfrm>
            <a:off x="1099493" y="3291869"/>
            <a:ext cx="6945014" cy="1488843"/>
          </a:xfrm>
          <a:prstGeom prst="rect">
            <a:avLst/>
          </a:prstGeom>
          <a:ln>
            <a:solidFill>
              <a:schemeClr val="tx1"/>
            </a:solidFill>
          </a:ln>
        </p:spPr>
      </p:pic>
      <p:pic>
        <p:nvPicPr>
          <p:cNvPr id="9" name="Picture 8">
            <a:extLst>
              <a:ext uri="{FF2B5EF4-FFF2-40B4-BE49-F238E27FC236}">
                <a16:creationId xmlns:a16="http://schemas.microsoft.com/office/drawing/2014/main" id="{B9BF44B9-BC20-4F72-86DB-9ABC32ED8BE5}"/>
              </a:ext>
            </a:extLst>
          </p:cNvPr>
          <p:cNvPicPr>
            <a:picLocks noChangeAspect="1"/>
          </p:cNvPicPr>
          <p:nvPr/>
        </p:nvPicPr>
        <p:blipFill>
          <a:blip r:embed="rId3"/>
          <a:stretch>
            <a:fillRect/>
          </a:stretch>
        </p:blipFill>
        <p:spPr>
          <a:xfrm>
            <a:off x="0" y="1347614"/>
            <a:ext cx="9144000" cy="93133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90603"/>
          </a:xfrm>
        </p:spPr>
        <p:txBody>
          <a:bodyPr>
            <a:normAutofit/>
          </a:bodyPr>
          <a:lstStyle/>
          <a:p>
            <a:pPr marL="285750" indent="-285750">
              <a:buFont typeface="Arial" panose="020B0604020202020204" pitchFamily="34" charset="0"/>
              <a:buChar char="•"/>
            </a:pPr>
            <a:r>
              <a:rPr lang="en-US" sz="2400" dirty="0"/>
              <a:t>We will return the item now as “Not Final”</a:t>
            </a:r>
          </a:p>
        </p:txBody>
      </p:sp>
      <p:sp>
        <p:nvSpPr>
          <p:cNvPr id="6" name="Rectangle 5">
            <a:extLst>
              <a:ext uri="{FF2B5EF4-FFF2-40B4-BE49-F238E27FC236}">
                <a16:creationId xmlns:a16="http://schemas.microsoft.com/office/drawing/2014/main" id="{89718F1F-B35E-40EA-BAFD-F82709EB6C23}"/>
              </a:ext>
            </a:extLst>
          </p:cNvPr>
          <p:cNvSpPr/>
          <p:nvPr/>
        </p:nvSpPr>
        <p:spPr>
          <a:xfrm>
            <a:off x="1403648" y="3795886"/>
            <a:ext cx="3168352" cy="427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5999EB-565B-4BA2-9CC8-777407B07A16}"/>
              </a:ext>
            </a:extLst>
          </p:cNvPr>
          <p:cNvSpPr/>
          <p:nvPr/>
        </p:nvSpPr>
        <p:spPr>
          <a:xfrm>
            <a:off x="380728" y="1462154"/>
            <a:ext cx="2103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4811D53B-A950-49BA-A2CF-746C5BED0757}"/>
              </a:ext>
            </a:extLst>
          </p:cNvPr>
          <p:cNvSpPr txBox="1">
            <a:spLocks/>
          </p:cNvSpPr>
          <p:nvPr/>
        </p:nvSpPr>
        <p:spPr>
          <a:xfrm>
            <a:off x="348755" y="2360536"/>
            <a:ext cx="8424936" cy="93133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The item will remain on the hold shelf (for the patron) in the reading room</a:t>
            </a:r>
          </a:p>
        </p:txBody>
      </p:sp>
    </p:spTree>
    <p:extLst>
      <p:ext uri="{BB962C8B-B14F-4D97-AF65-F5344CB8AC3E}">
        <p14:creationId xmlns:p14="http://schemas.microsoft.com/office/powerpoint/2010/main" val="212956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Th</a:t>
            </a:r>
            <a:r>
              <a:rPr lang="en-US" sz="2400" dirty="0"/>
              <a:t>e Alma Reading Room functionality allows for a circulation desk to be defined as a “reading room desk”.</a:t>
            </a:r>
            <a:br>
              <a:rPr lang="en-US" sz="2400" dirty="0"/>
            </a:br>
            <a:endParaRPr lang="en-US" sz="2400" dirty="0"/>
          </a:p>
          <a:p>
            <a:pPr marL="285750" indent="-285750">
              <a:buFont typeface="Arial" panose="020B0604020202020204" pitchFamily="34" charset="0"/>
              <a:buChar char="•"/>
            </a:pPr>
            <a:r>
              <a:rPr lang="en-US" sz="2400" dirty="0"/>
              <a:t>With this functionality the patron can request an item to be picked up at the reading room, and then the item can be used in the reading room for an extended period of time.  It can be returned as “not final”.</a:t>
            </a:r>
            <a:br>
              <a:rPr lang="en-US" sz="2400" dirty="0"/>
            </a:br>
            <a:endParaRPr lang="en-US" sz="2400" dirty="0"/>
          </a:p>
          <a:p>
            <a:pPr marL="285750" indent="-285750">
              <a:buFont typeface="Arial" panose="020B0604020202020204" pitchFamily="34" charset="0"/>
              <a:buChar char="•"/>
            </a:pPr>
            <a:r>
              <a:rPr lang="en-US" sz="2400" dirty="0"/>
              <a:t>This means that the patron can leave the items in the reading room for a predefined period of time while they remain loaned to him or her.</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After returning the item as “Not Final” it will appear in the active hold shelf list in a tab “On Shelf (Not Final)”.</a:t>
            </a:r>
          </a:p>
          <a:p>
            <a:pPr marL="285750" indent="-285750">
              <a:buFont typeface="Arial" panose="020B0604020202020204" pitchFamily="34" charset="0"/>
              <a:buChar char="•"/>
            </a:pPr>
            <a:r>
              <a:rPr lang="en-US" sz="2400" dirty="0"/>
              <a:t>The name of the window here changes to ‘At reading Room Items’.</a:t>
            </a:r>
          </a:p>
          <a:p>
            <a:pPr marL="285750" indent="-285750">
              <a:buFont typeface="Arial" panose="020B0604020202020204" pitchFamily="34" charset="0"/>
              <a:buChar char="•"/>
            </a:pPr>
            <a:r>
              <a:rPr lang="en-US" sz="2400" dirty="0"/>
              <a:t>The “Held until” is the item loan due date.</a:t>
            </a:r>
          </a:p>
        </p:txBody>
      </p:sp>
    </p:spTree>
    <p:extLst>
      <p:ext uri="{BB962C8B-B14F-4D97-AF65-F5344CB8AC3E}">
        <p14:creationId xmlns:p14="http://schemas.microsoft.com/office/powerpoint/2010/main" val="370291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pic>
        <p:nvPicPr>
          <p:cNvPr id="7" name="Picture 6">
            <a:extLst>
              <a:ext uri="{FF2B5EF4-FFF2-40B4-BE49-F238E27FC236}">
                <a16:creationId xmlns:a16="http://schemas.microsoft.com/office/drawing/2014/main" id="{7D398B1D-7BA9-4FAE-A5F6-86FA25F94730}"/>
              </a:ext>
            </a:extLst>
          </p:cNvPr>
          <p:cNvPicPr>
            <a:picLocks noChangeAspect="1"/>
          </p:cNvPicPr>
          <p:nvPr/>
        </p:nvPicPr>
        <p:blipFill>
          <a:blip r:embed="rId2"/>
          <a:stretch>
            <a:fillRect/>
          </a:stretch>
        </p:blipFill>
        <p:spPr>
          <a:xfrm>
            <a:off x="0" y="1261537"/>
            <a:ext cx="9144000" cy="2620425"/>
          </a:xfrm>
          <a:prstGeom prst="rect">
            <a:avLst/>
          </a:prstGeom>
          <a:ln>
            <a:solidFill>
              <a:schemeClr val="tx1"/>
            </a:solidFill>
          </a:ln>
        </p:spPr>
      </p:pic>
      <p:sp>
        <p:nvSpPr>
          <p:cNvPr id="8" name="Rectangle 7">
            <a:extLst>
              <a:ext uri="{FF2B5EF4-FFF2-40B4-BE49-F238E27FC236}">
                <a16:creationId xmlns:a16="http://schemas.microsoft.com/office/drawing/2014/main" id="{A4DFC311-72FD-4933-B432-AC7BB4A2ED64}"/>
              </a:ext>
            </a:extLst>
          </p:cNvPr>
          <p:cNvSpPr/>
          <p:nvPr/>
        </p:nvSpPr>
        <p:spPr>
          <a:xfrm>
            <a:off x="0" y="1261537"/>
            <a:ext cx="1691680" cy="374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340EDE-C119-416D-873A-7F0C9115542E}"/>
              </a:ext>
            </a:extLst>
          </p:cNvPr>
          <p:cNvSpPr/>
          <p:nvPr/>
        </p:nvSpPr>
        <p:spPr>
          <a:xfrm>
            <a:off x="3851920" y="3579862"/>
            <a:ext cx="14401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33B052-8C86-4A6D-BE3F-9897D3D4ABC2}"/>
              </a:ext>
            </a:extLst>
          </p:cNvPr>
          <p:cNvSpPr/>
          <p:nvPr/>
        </p:nvSpPr>
        <p:spPr>
          <a:xfrm>
            <a:off x="2627784" y="1851670"/>
            <a:ext cx="122413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852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Let’s assume now the patron comes back to the Reading Room and wants to take the item again.</a:t>
            </a:r>
          </a:p>
          <a:p>
            <a:pPr marL="285750" indent="-285750">
              <a:buFont typeface="Arial" panose="020B0604020202020204" pitchFamily="34" charset="0"/>
              <a:buChar char="•"/>
            </a:pPr>
            <a:r>
              <a:rPr lang="en-US" sz="2400" dirty="0"/>
              <a:t>From the tab “On Shelf (Not Final)” we will click “Loan to patron”. The item will become loaned to the patron and appear in the tab “Held by patron” in the active hold shelf list</a:t>
            </a:r>
          </a:p>
        </p:txBody>
      </p:sp>
    </p:spTree>
    <p:extLst>
      <p:ext uri="{BB962C8B-B14F-4D97-AF65-F5344CB8AC3E}">
        <p14:creationId xmlns:p14="http://schemas.microsoft.com/office/powerpoint/2010/main" val="1540804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pic>
        <p:nvPicPr>
          <p:cNvPr id="9" name="Picture 8">
            <a:extLst>
              <a:ext uri="{FF2B5EF4-FFF2-40B4-BE49-F238E27FC236}">
                <a16:creationId xmlns:a16="http://schemas.microsoft.com/office/drawing/2014/main" id="{B9D6DA3F-6509-4F6D-9845-8FE1272E5DA0}"/>
              </a:ext>
            </a:extLst>
          </p:cNvPr>
          <p:cNvPicPr>
            <a:picLocks noChangeAspect="1"/>
          </p:cNvPicPr>
          <p:nvPr/>
        </p:nvPicPr>
        <p:blipFill>
          <a:blip r:embed="rId2"/>
          <a:stretch>
            <a:fillRect/>
          </a:stretch>
        </p:blipFill>
        <p:spPr>
          <a:xfrm>
            <a:off x="0" y="1263483"/>
            <a:ext cx="9144000" cy="2616534"/>
          </a:xfrm>
          <a:prstGeom prst="rect">
            <a:avLst/>
          </a:prstGeom>
          <a:ln>
            <a:solidFill>
              <a:schemeClr val="tx1"/>
            </a:solidFill>
          </a:ln>
        </p:spPr>
      </p:pic>
      <p:sp>
        <p:nvSpPr>
          <p:cNvPr id="10" name="Rectangle 9">
            <a:extLst>
              <a:ext uri="{FF2B5EF4-FFF2-40B4-BE49-F238E27FC236}">
                <a16:creationId xmlns:a16="http://schemas.microsoft.com/office/drawing/2014/main" id="{D305A98B-F680-47E5-A93E-34C7112753CD}"/>
              </a:ext>
            </a:extLst>
          </p:cNvPr>
          <p:cNvSpPr/>
          <p:nvPr/>
        </p:nvSpPr>
        <p:spPr>
          <a:xfrm>
            <a:off x="7452320" y="2787774"/>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837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fontScale="92500"/>
          </a:bodyPr>
          <a:lstStyle/>
          <a:p>
            <a:pPr marL="285750" indent="-285750">
              <a:buFont typeface="Arial" panose="020B0604020202020204" pitchFamily="34" charset="0"/>
              <a:buChar char="•"/>
            </a:pPr>
            <a:r>
              <a:rPr lang="en-US" sz="2400" dirty="0"/>
              <a:t>The item is now loaned to the patron and appears as “held by patron”</a:t>
            </a:r>
          </a:p>
        </p:txBody>
      </p:sp>
      <p:pic>
        <p:nvPicPr>
          <p:cNvPr id="5" name="Picture 4">
            <a:extLst>
              <a:ext uri="{FF2B5EF4-FFF2-40B4-BE49-F238E27FC236}">
                <a16:creationId xmlns:a16="http://schemas.microsoft.com/office/drawing/2014/main" id="{89E3ABD8-DFD0-4B77-97D3-DDB3A43DBBA5}"/>
              </a:ext>
            </a:extLst>
          </p:cNvPr>
          <p:cNvPicPr>
            <a:picLocks noChangeAspect="1"/>
          </p:cNvPicPr>
          <p:nvPr/>
        </p:nvPicPr>
        <p:blipFill>
          <a:blip r:embed="rId2"/>
          <a:stretch>
            <a:fillRect/>
          </a:stretch>
        </p:blipFill>
        <p:spPr>
          <a:xfrm>
            <a:off x="0" y="1468716"/>
            <a:ext cx="9144000" cy="2615202"/>
          </a:xfrm>
          <a:prstGeom prst="rect">
            <a:avLst/>
          </a:prstGeom>
          <a:ln>
            <a:solidFill>
              <a:schemeClr val="tx1"/>
            </a:solidFill>
          </a:ln>
        </p:spPr>
      </p:pic>
      <p:sp>
        <p:nvSpPr>
          <p:cNvPr id="6" name="Rectangle 5">
            <a:extLst>
              <a:ext uri="{FF2B5EF4-FFF2-40B4-BE49-F238E27FC236}">
                <a16:creationId xmlns:a16="http://schemas.microsoft.com/office/drawing/2014/main" id="{02254342-80BD-425E-8908-A39E74E1BA6A}"/>
              </a:ext>
            </a:extLst>
          </p:cNvPr>
          <p:cNvSpPr/>
          <p:nvPr/>
        </p:nvSpPr>
        <p:spPr>
          <a:xfrm>
            <a:off x="1547664" y="2044780"/>
            <a:ext cx="1008112" cy="310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6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In both situations:</a:t>
            </a:r>
          </a:p>
          <a:p>
            <a:pPr marL="457200" indent="-457200">
              <a:buFont typeface="+mj-lt"/>
              <a:buAutoNum type="arabicPeriod"/>
            </a:pPr>
            <a:r>
              <a:rPr lang="en-US" dirty="0"/>
              <a:t>W</a:t>
            </a:r>
            <a:r>
              <a:rPr lang="en-US" sz="2400" dirty="0"/>
              <a:t>hen the item is in the “Held by patron” tab </a:t>
            </a:r>
          </a:p>
          <a:p>
            <a:pPr marL="457200" indent="-457200">
              <a:buFont typeface="+mj-lt"/>
              <a:buAutoNum type="arabicPeriod"/>
            </a:pPr>
            <a:r>
              <a:rPr lang="en-US" dirty="0"/>
              <a:t>W</a:t>
            </a:r>
            <a:r>
              <a:rPr lang="en-US" sz="2400" dirty="0"/>
              <a:t>hen it is in the “On Shelf (Not Final)” tab</a:t>
            </a:r>
          </a:p>
          <a:p>
            <a:pPr marL="285750" indent="-285750">
              <a:buFont typeface="Arial" panose="020B0604020202020204" pitchFamily="34" charset="0"/>
              <a:buChar char="•"/>
            </a:pPr>
            <a:r>
              <a:rPr lang="en-US" dirty="0"/>
              <a:t>I</a:t>
            </a:r>
            <a:r>
              <a:rPr lang="en-US" sz="2400" dirty="0"/>
              <a:t>t is considered loaned to the patron.</a:t>
            </a:r>
          </a:p>
        </p:txBody>
      </p:sp>
      <p:pic>
        <p:nvPicPr>
          <p:cNvPr id="7" name="Picture 6">
            <a:extLst>
              <a:ext uri="{FF2B5EF4-FFF2-40B4-BE49-F238E27FC236}">
                <a16:creationId xmlns:a16="http://schemas.microsoft.com/office/drawing/2014/main" id="{9706168F-0021-469B-825D-007892D5E84C}"/>
              </a:ext>
            </a:extLst>
          </p:cNvPr>
          <p:cNvPicPr>
            <a:picLocks noChangeAspect="1"/>
          </p:cNvPicPr>
          <p:nvPr/>
        </p:nvPicPr>
        <p:blipFill>
          <a:blip r:embed="rId2"/>
          <a:stretch>
            <a:fillRect/>
          </a:stretch>
        </p:blipFill>
        <p:spPr>
          <a:xfrm>
            <a:off x="52387" y="2771750"/>
            <a:ext cx="9039225" cy="1600200"/>
          </a:xfrm>
          <a:prstGeom prst="rect">
            <a:avLst/>
          </a:prstGeom>
          <a:ln>
            <a:solidFill>
              <a:schemeClr val="tx1"/>
            </a:solidFill>
          </a:ln>
        </p:spPr>
      </p:pic>
    </p:spTree>
    <p:extLst>
      <p:ext uri="{BB962C8B-B14F-4D97-AF65-F5344CB8AC3E}">
        <p14:creationId xmlns:p14="http://schemas.microsoft.com/office/powerpoint/2010/main" val="1247320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workflow for “return”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Doing the return as “Final” returns the item as in any other “return”,  and it needs to go back to wherever it is shelved.</a:t>
            </a:r>
          </a:p>
        </p:txBody>
      </p:sp>
      <p:pic>
        <p:nvPicPr>
          <p:cNvPr id="5" name="Picture 4">
            <a:extLst>
              <a:ext uri="{FF2B5EF4-FFF2-40B4-BE49-F238E27FC236}">
                <a16:creationId xmlns:a16="http://schemas.microsoft.com/office/drawing/2014/main" id="{BD946BF5-C841-4CC7-9A7D-347C4CBC31C7}"/>
              </a:ext>
            </a:extLst>
          </p:cNvPr>
          <p:cNvPicPr>
            <a:picLocks noChangeAspect="1"/>
          </p:cNvPicPr>
          <p:nvPr/>
        </p:nvPicPr>
        <p:blipFill>
          <a:blip r:embed="rId2"/>
          <a:stretch>
            <a:fillRect/>
          </a:stretch>
        </p:blipFill>
        <p:spPr>
          <a:xfrm>
            <a:off x="261937" y="1635646"/>
            <a:ext cx="8620125" cy="857250"/>
          </a:xfrm>
          <a:prstGeom prst="rect">
            <a:avLst/>
          </a:prstGeom>
          <a:ln>
            <a:solidFill>
              <a:schemeClr val="tx1"/>
            </a:solidFill>
          </a:ln>
        </p:spPr>
      </p:pic>
      <p:sp>
        <p:nvSpPr>
          <p:cNvPr id="6" name="Rectangle 5">
            <a:extLst>
              <a:ext uri="{FF2B5EF4-FFF2-40B4-BE49-F238E27FC236}">
                <a16:creationId xmlns:a16="http://schemas.microsoft.com/office/drawing/2014/main" id="{756DB6F7-D0F7-4521-8D02-55986783F875}"/>
              </a:ext>
            </a:extLst>
          </p:cNvPr>
          <p:cNvSpPr/>
          <p:nvPr/>
        </p:nvSpPr>
        <p:spPr>
          <a:xfrm>
            <a:off x="539552" y="1667545"/>
            <a:ext cx="158417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26390F-15F7-4667-9399-E5FB8BD90C10}"/>
              </a:ext>
            </a:extLst>
          </p:cNvPr>
          <p:cNvPicPr>
            <a:picLocks noChangeAspect="1"/>
          </p:cNvPicPr>
          <p:nvPr/>
        </p:nvPicPr>
        <p:blipFill>
          <a:blip r:embed="rId3"/>
          <a:stretch>
            <a:fillRect/>
          </a:stretch>
        </p:blipFill>
        <p:spPr>
          <a:xfrm>
            <a:off x="261936" y="2824708"/>
            <a:ext cx="8620125" cy="1552353"/>
          </a:xfrm>
          <a:prstGeom prst="rect">
            <a:avLst/>
          </a:prstGeom>
          <a:ln>
            <a:solidFill>
              <a:schemeClr val="tx1"/>
            </a:solidFill>
          </a:ln>
        </p:spPr>
      </p:pic>
      <p:sp>
        <p:nvSpPr>
          <p:cNvPr id="10" name="Rectangle 9">
            <a:extLst>
              <a:ext uri="{FF2B5EF4-FFF2-40B4-BE49-F238E27FC236}">
                <a16:creationId xmlns:a16="http://schemas.microsoft.com/office/drawing/2014/main" id="{53024CD6-0948-4D4D-99BD-AAF3DF8B153F}"/>
              </a:ext>
            </a:extLst>
          </p:cNvPr>
          <p:cNvSpPr/>
          <p:nvPr/>
        </p:nvSpPr>
        <p:spPr>
          <a:xfrm>
            <a:off x="6012160" y="3176970"/>
            <a:ext cx="864096" cy="119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1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setup</a:t>
            </a:r>
          </a:p>
        </p:txBody>
      </p:sp>
    </p:spTree>
    <p:extLst>
      <p:ext uri="{BB962C8B-B14F-4D97-AF65-F5344CB8AC3E}">
        <p14:creationId xmlns:p14="http://schemas.microsoft.com/office/powerpoint/2010/main" val="311516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In our example here we have two circulation desks which function as Reading Room circulation desks:</a:t>
            </a:r>
            <a:br>
              <a:rPr lang="en-US" sz="2400" dirty="0"/>
            </a:br>
            <a:endParaRPr lang="en-US" sz="2400" dirty="0"/>
          </a:p>
          <a:p>
            <a:pPr marL="514350" indent="-514350">
              <a:buFont typeface="+mj-lt"/>
              <a:buAutoNum type="arabicPeriod"/>
            </a:pPr>
            <a:r>
              <a:rPr lang="en-US" sz="2400" dirty="0"/>
              <a:t>The Thomas J. Safransky Reading Room</a:t>
            </a:r>
          </a:p>
          <a:p>
            <a:pPr marL="514350" indent="-514350">
              <a:buFont typeface="+mj-lt"/>
              <a:buAutoNum type="arabicPeriod"/>
            </a:pPr>
            <a:r>
              <a:rPr lang="en-US" sz="2400" dirty="0"/>
              <a:t>The General Reading Room</a:t>
            </a:r>
            <a:br>
              <a:rPr lang="en-US" sz="2400" dirty="0"/>
            </a:br>
            <a:endParaRPr lang="en-US" sz="2400" dirty="0"/>
          </a:p>
          <a:p>
            <a:pPr marL="514350" indent="-514350">
              <a:buFont typeface="Arial" panose="020B0604020202020204" pitchFamily="34" charset="0"/>
              <a:buChar char="•"/>
            </a:pPr>
            <a:r>
              <a:rPr lang="en-US" sz="2400" dirty="0"/>
              <a:t>The actual examples here with a request, loan and return will be done using “The Thomas J. Safransky Reading Room”</a:t>
            </a:r>
          </a:p>
        </p:txBody>
      </p:sp>
    </p:spTree>
    <p:extLst>
      <p:ext uri="{BB962C8B-B14F-4D97-AF65-F5344CB8AC3E}">
        <p14:creationId xmlns:p14="http://schemas.microsoft.com/office/powerpoint/2010/main" val="293155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We will access both reading rooms at “Configuration &gt; Configuring for “Main Library” &gt; Fulfillment &gt; Library Management &gt; Circulation Desks” .</a:t>
            </a:r>
          </a:p>
          <a:p>
            <a:pPr marL="285750" indent="-285750">
              <a:buFont typeface="Arial" panose="020B0604020202020204" pitchFamily="34" charset="0"/>
              <a:buChar char="•"/>
            </a:pPr>
            <a:r>
              <a:rPr lang="en-US" dirty="0"/>
              <a:t>The reason we chose “Main Library” is because these desks (which function as reading Rooms) are part of the Main Library.</a:t>
            </a:r>
            <a:endParaRPr lang="en-US" sz="2400" dirty="0"/>
          </a:p>
        </p:txBody>
      </p:sp>
    </p:spTree>
    <p:extLst>
      <p:ext uri="{BB962C8B-B14F-4D97-AF65-F5344CB8AC3E}">
        <p14:creationId xmlns:p14="http://schemas.microsoft.com/office/powerpoint/2010/main" val="13426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a:t>
            </a:r>
          </a:p>
        </p:txBody>
      </p:sp>
      <p:pic>
        <p:nvPicPr>
          <p:cNvPr id="9" name="Picture 8">
            <a:extLst>
              <a:ext uri="{FF2B5EF4-FFF2-40B4-BE49-F238E27FC236}">
                <a16:creationId xmlns:a16="http://schemas.microsoft.com/office/drawing/2014/main" id="{476F9530-4D0A-4D25-80E6-003A2DE7F330}"/>
              </a:ext>
            </a:extLst>
          </p:cNvPr>
          <p:cNvPicPr>
            <a:picLocks noChangeAspect="1"/>
          </p:cNvPicPr>
          <p:nvPr/>
        </p:nvPicPr>
        <p:blipFill>
          <a:blip r:embed="rId2"/>
          <a:stretch>
            <a:fillRect/>
          </a:stretch>
        </p:blipFill>
        <p:spPr>
          <a:xfrm>
            <a:off x="323528" y="627534"/>
            <a:ext cx="8424936" cy="4032046"/>
          </a:xfrm>
          <a:prstGeom prst="rect">
            <a:avLst/>
          </a:prstGeom>
          <a:ln>
            <a:solidFill>
              <a:schemeClr val="accent1"/>
            </a:solidFill>
          </a:ln>
        </p:spPr>
      </p:pic>
      <p:sp>
        <p:nvSpPr>
          <p:cNvPr id="10" name="Rectangle 9">
            <a:extLst>
              <a:ext uri="{FF2B5EF4-FFF2-40B4-BE49-F238E27FC236}">
                <a16:creationId xmlns:a16="http://schemas.microsoft.com/office/drawing/2014/main" id="{98585B11-E407-41E9-B88C-B34E4EEE9B3F}"/>
              </a:ext>
            </a:extLst>
          </p:cNvPr>
          <p:cNvSpPr/>
          <p:nvPr/>
        </p:nvSpPr>
        <p:spPr>
          <a:xfrm>
            <a:off x="1115616" y="4299942"/>
            <a:ext cx="75608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FEF81A2-DEEF-4E78-8EDA-1B7A82289F64}"/>
              </a:ext>
            </a:extLst>
          </p:cNvPr>
          <p:cNvSpPr/>
          <p:nvPr/>
        </p:nvSpPr>
        <p:spPr>
          <a:xfrm>
            <a:off x="1115616" y="2931790"/>
            <a:ext cx="75608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2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7DE3A1-AA40-4CF2-AB18-99767F2934EF}"/>
              </a:ext>
            </a:extLst>
          </p:cNvPr>
          <p:cNvPicPr>
            <a:picLocks noChangeAspect="1"/>
          </p:cNvPicPr>
          <p:nvPr/>
        </p:nvPicPr>
        <p:blipFill>
          <a:blip r:embed="rId2"/>
          <a:stretch>
            <a:fillRect/>
          </a:stretch>
        </p:blipFill>
        <p:spPr>
          <a:xfrm>
            <a:off x="710698" y="646479"/>
            <a:ext cx="7722604" cy="404406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setup - </a:t>
            </a:r>
            <a:r>
              <a:rPr lang="en-US" sz="2800" dirty="0"/>
              <a:t>The Thomas J. Safransky Reading Room</a:t>
            </a:r>
            <a:endParaRPr lang="en-US" dirty="0"/>
          </a:p>
        </p:txBody>
      </p:sp>
      <p:sp>
        <p:nvSpPr>
          <p:cNvPr id="10" name="Rectangle 9">
            <a:extLst>
              <a:ext uri="{FF2B5EF4-FFF2-40B4-BE49-F238E27FC236}">
                <a16:creationId xmlns:a16="http://schemas.microsoft.com/office/drawing/2014/main" id="{98585B11-E407-41E9-B88C-B34E4EEE9B3F}"/>
              </a:ext>
            </a:extLst>
          </p:cNvPr>
          <p:cNvSpPr/>
          <p:nvPr/>
        </p:nvSpPr>
        <p:spPr>
          <a:xfrm>
            <a:off x="827584" y="2288107"/>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1D62A03-F079-4033-BDDB-FFF5A25A7327}"/>
              </a:ext>
            </a:extLst>
          </p:cNvPr>
          <p:cNvSpPr txBox="1"/>
          <p:nvPr/>
        </p:nvSpPr>
        <p:spPr>
          <a:xfrm>
            <a:off x="3203848" y="2211710"/>
            <a:ext cx="2664296" cy="646331"/>
          </a:xfrm>
          <a:prstGeom prst="rect">
            <a:avLst/>
          </a:prstGeom>
          <a:solidFill>
            <a:schemeClr val="bg1"/>
          </a:solidFill>
          <a:ln>
            <a:solidFill>
              <a:schemeClr val="tx1"/>
            </a:solidFill>
          </a:ln>
        </p:spPr>
        <p:txBody>
          <a:bodyPr wrap="square" rtlCol="0">
            <a:spAutoFit/>
          </a:bodyPr>
          <a:lstStyle/>
          <a:p>
            <a:r>
              <a:rPr lang="en-US" dirty="0"/>
              <a:t>This means it will function as a reading room</a:t>
            </a:r>
          </a:p>
        </p:txBody>
      </p:sp>
      <p:cxnSp>
        <p:nvCxnSpPr>
          <p:cNvPr id="7" name="Straight Arrow Connector 6">
            <a:extLst>
              <a:ext uri="{FF2B5EF4-FFF2-40B4-BE49-F238E27FC236}">
                <a16:creationId xmlns:a16="http://schemas.microsoft.com/office/drawing/2014/main" id="{9A3F8E56-2EB1-458F-A975-88C8181F27EF}"/>
              </a:ext>
            </a:extLst>
          </p:cNvPr>
          <p:cNvCxnSpPr>
            <a:cxnSpLocks/>
          </p:cNvCxnSpPr>
          <p:nvPr/>
        </p:nvCxnSpPr>
        <p:spPr>
          <a:xfrm flipH="1">
            <a:off x="2267744" y="2427734"/>
            <a:ext cx="9361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6BC2AC2-680D-46E4-9AE7-C1050B4B0FCE}"/>
              </a:ext>
            </a:extLst>
          </p:cNvPr>
          <p:cNvSpPr/>
          <p:nvPr/>
        </p:nvSpPr>
        <p:spPr>
          <a:xfrm>
            <a:off x="1403648" y="1707654"/>
            <a:ext cx="26642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E1E4D0A-E6A1-4D88-B4C2-3CE9F917BE9F}"/>
              </a:ext>
            </a:extLst>
          </p:cNvPr>
          <p:cNvSpPr/>
          <p:nvPr/>
        </p:nvSpPr>
        <p:spPr>
          <a:xfrm>
            <a:off x="710698" y="1109415"/>
            <a:ext cx="98098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E195DCC-8A84-38B7-CAA9-90C587259AAC}"/>
              </a:ext>
            </a:extLst>
          </p:cNvPr>
          <p:cNvSpPr txBox="1"/>
          <p:nvPr/>
        </p:nvSpPr>
        <p:spPr>
          <a:xfrm>
            <a:off x="6156176" y="1275606"/>
            <a:ext cx="2736304" cy="923330"/>
          </a:xfrm>
          <a:prstGeom prst="rect">
            <a:avLst/>
          </a:prstGeom>
          <a:solidFill>
            <a:srgbClr val="FFFF00"/>
          </a:solidFill>
          <a:ln>
            <a:solidFill>
              <a:schemeClr val="accent1"/>
            </a:solidFill>
          </a:ln>
        </p:spPr>
        <p:txBody>
          <a:bodyPr wrap="square" rtlCol="0">
            <a:spAutoFit/>
          </a:bodyPr>
          <a:lstStyle/>
          <a:p>
            <a:r>
              <a:rPr lang="en-US" dirty="0"/>
              <a:t>First we will look at </a:t>
            </a:r>
            <a:r>
              <a:rPr lang="en-US" sz="1800" dirty="0"/>
              <a:t>The Thomas J. </a:t>
            </a:r>
            <a:r>
              <a:rPr lang="en-US" sz="1800" dirty="0" err="1"/>
              <a:t>Safransky</a:t>
            </a:r>
            <a:r>
              <a:rPr lang="en-US" sz="1800" dirty="0"/>
              <a:t> Reading Room</a:t>
            </a:r>
            <a:endParaRPr lang="en-IL" dirty="0"/>
          </a:p>
        </p:txBody>
      </p:sp>
    </p:spTree>
    <p:extLst>
      <p:ext uri="{BB962C8B-B14F-4D97-AF65-F5344CB8AC3E}">
        <p14:creationId xmlns:p14="http://schemas.microsoft.com/office/powerpoint/2010/main" val="227280607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1250</TotalTime>
  <Words>1292</Words>
  <Application>Microsoft Office PowerPoint</Application>
  <PresentationFormat>On-screen Show (16:9)</PresentationFormat>
  <Paragraphs>116</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IGeLU_2016_16X9 (1)</vt:lpstr>
      <vt:lpstr>Alma Reading Room Functionality</vt:lpstr>
      <vt:lpstr>PowerPoint Presentation</vt:lpstr>
      <vt:lpstr>Introduction</vt:lpstr>
      <vt:lpstr>Introduction</vt:lpstr>
      <vt:lpstr>The setup</vt:lpstr>
      <vt:lpstr>The setup</vt:lpstr>
      <vt:lpstr>The setup</vt:lpstr>
      <vt:lpstr>The setup</vt:lpstr>
      <vt:lpstr>The setup - The Thomas J. Safransky Reading Room</vt:lpstr>
      <vt:lpstr>The setup - The Thomas J. Safransky Reading Room</vt:lpstr>
      <vt:lpstr>The setup - The Thomas J. Safransky Reading Room</vt:lpstr>
      <vt:lpstr>The setup – General Reading Room</vt:lpstr>
      <vt:lpstr>The setup – General Reading Room</vt:lpstr>
      <vt:lpstr>The setup – General Reading Room</vt:lpstr>
      <vt:lpstr>The setup</vt:lpstr>
      <vt:lpstr>The setup</vt:lpstr>
      <vt:lpstr>The setup</vt:lpstr>
      <vt:lpstr>The setup</vt:lpstr>
      <vt:lpstr>The setup</vt:lpstr>
      <vt:lpstr>The setup</vt:lpstr>
      <vt:lpstr>The setup</vt:lpstr>
      <vt:lpstr>The setup</vt:lpstr>
      <vt:lpstr>The setup</vt:lpstr>
      <vt:lpstr>The workflow</vt:lpstr>
      <vt:lpstr>The workflow</vt:lpstr>
      <vt:lpstr>The workflow</vt:lpstr>
      <vt:lpstr>The workflow</vt:lpstr>
      <vt:lpstr>The workflow</vt:lpstr>
      <vt:lpstr>The workflow</vt:lpstr>
      <vt:lpstr>The workflow</vt:lpstr>
      <vt:lpstr>The workflow</vt:lpstr>
      <vt:lpstr>The workflow</vt:lpstr>
      <vt:lpstr>The workflow</vt:lpstr>
      <vt:lpstr>The workflow</vt:lpstr>
      <vt:lpstr>The workflow</vt:lpstr>
      <vt:lpstr>The workflow</vt:lpstr>
      <vt:lpstr>The workflow for “return”</vt:lpstr>
      <vt:lpstr>The workflow for “return”</vt:lpstr>
      <vt:lpstr>The workflow for “return”</vt:lpstr>
      <vt:lpstr>The workflow for “return”</vt:lpstr>
      <vt:lpstr>The workflow for “return”</vt:lpstr>
      <vt:lpstr>The workflow for “return”</vt:lpstr>
      <vt:lpstr>The workflow for “return”</vt:lpstr>
      <vt:lpstr>The workflow for “return”</vt:lpstr>
      <vt:lpstr>The workflow for “return”</vt:lpstr>
      <vt:lpstr>The workflow for “return”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22</cp:revision>
  <dcterms:created xsi:type="dcterms:W3CDTF">2021-11-30T14:32:13Z</dcterms:created>
  <dcterms:modified xsi:type="dcterms:W3CDTF">2022-11-04T13:12:22Z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